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</p:sldMasterIdLst>
  <p:notesMasterIdLst>
    <p:notesMasterId r:id="rId46"/>
  </p:notesMasterIdLst>
  <p:sldIdLst>
    <p:sldId id="256" r:id="rId3"/>
    <p:sldId id="257" r:id="rId4"/>
    <p:sldId id="258" r:id="rId5"/>
    <p:sldId id="300" r:id="rId6"/>
    <p:sldId id="301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70" r:id="rId15"/>
    <p:sldId id="269" r:id="rId16"/>
    <p:sldId id="271" r:id="rId17"/>
    <p:sldId id="273" r:id="rId18"/>
    <p:sldId id="272" r:id="rId19"/>
    <p:sldId id="274" r:id="rId20"/>
    <p:sldId id="302" r:id="rId21"/>
    <p:sldId id="294" r:id="rId22"/>
    <p:sldId id="303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7" r:id="rId40"/>
    <p:sldId id="293" r:id="rId41"/>
    <p:sldId id="298" r:id="rId42"/>
    <p:sldId id="296" r:id="rId43"/>
    <p:sldId id="268" r:id="rId44"/>
    <p:sldId id="304" r:id="rId45"/>
  </p:sldIdLst>
  <p:sldSz cx="12192000" cy="6858000"/>
  <p:notesSz cx="6858000" cy="9144000"/>
  <p:embeddedFontLst>
    <p:embeddedFont>
      <p:font typeface="Barlow" panose="020B0604020202020204" charset="0"/>
      <p:regular r:id="rId47"/>
      <p:bold r:id="rId48"/>
      <p:italic r:id="rId49"/>
      <p:boldItalic r:id="rId50"/>
    </p:embeddedFont>
    <p:embeddedFont>
      <p:font typeface="Book Antiqua" panose="02040602050305030304" pitchFamily="18" charset="0"/>
      <p:regular r:id="rId51"/>
      <p:bold r:id="rId52"/>
      <p:italic r:id="rId53"/>
      <p:boldItalic r:id="rId54"/>
    </p:embeddedFont>
    <p:embeddedFont>
      <p:font typeface="Libre Franklin" panose="020B0604020202020204" charset="0"/>
      <p:regular r:id="rId55"/>
      <p:bold r:id="rId56"/>
      <p:italic r:id="rId57"/>
      <p:boldItalic r:id="rId58"/>
    </p:embeddedFont>
    <p:embeddedFont>
      <p:font typeface="Roboto" panose="020B0604020202020204" charset="0"/>
      <p:regular r:id="rId59"/>
      <p:bold r:id="rId60"/>
      <p:italic r:id="rId61"/>
      <p:boldItalic r:id="rId6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Secção Predefinida" id="{25FAD6F4-11BB-40E2-A36B-534320D7E24D}">
          <p14:sldIdLst>
            <p14:sldId id="256"/>
            <p14:sldId id="257"/>
            <p14:sldId id="258"/>
            <p14:sldId id="300"/>
            <p14:sldId id="301"/>
            <p14:sldId id="259"/>
            <p14:sldId id="260"/>
            <p14:sldId id="262"/>
            <p14:sldId id="263"/>
            <p14:sldId id="264"/>
            <p14:sldId id="265"/>
            <p14:sldId id="266"/>
            <p14:sldId id="270"/>
            <p14:sldId id="269"/>
            <p14:sldId id="271"/>
            <p14:sldId id="273"/>
            <p14:sldId id="272"/>
            <p14:sldId id="274"/>
            <p14:sldId id="302"/>
            <p14:sldId id="294"/>
            <p14:sldId id="303"/>
            <p14:sldId id="277"/>
            <p14:sldId id="278"/>
            <p14:sldId id="279"/>
            <p14:sldId id="280"/>
            <p14:sldId id="281"/>
          </p14:sldIdLst>
        </p14:section>
        <p14:section name="Secção Sem Título" id="{88EF8E0D-B0DB-49FF-B10A-0F21CD42206F}">
          <p14:sldIdLst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7"/>
            <p14:sldId id="293"/>
            <p14:sldId id="298"/>
            <p14:sldId id="296"/>
            <p14:sldId id="268"/>
            <p14:sldId id="304"/>
          </p14:sldIdLst>
        </p14:section>
      </p14:sectionLst>
    </p:ext>
    <p:ext uri="{EFAFB233-063F-42B5-8137-9DF3F51BA10A}">
      <p15:sldGuideLst xmlns=""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4" roundtripDataSignature="AMtx7mgLLHhd8wKmp0iR1LxarK8RR3th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0099FF"/>
    <a:srgbClr val="00C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202B0CA-FC54-4496-8BCA-5EF66A818D29}" styleName="Estilo E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Sem Estilo, Tabela com Grelh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4" autoAdjust="0"/>
    <p:restoredTop sz="94660"/>
  </p:normalViewPr>
  <p:slideViewPr>
    <p:cSldViewPr snapToGrid="0">
      <p:cViewPr>
        <p:scale>
          <a:sx n="63" d="100"/>
          <a:sy n="63" d="100"/>
        </p:scale>
        <p:origin x="-2484" y="-11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font" Target="fonts/font15.fnt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customschemas.google.com/relationships/presentationmetadata" Target="metadata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3.fntdata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6229165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72261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5882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86488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28785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3363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8959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3361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1431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9273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8565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74208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0525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6620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6620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o de título" type="title">
  <p:cSld name="TITLE">
    <p:bg>
      <p:bgPr>
        <a:solidFill>
          <a:schemeClr val="accent1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5"/>
          <p:cNvSpPr txBox="1"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Libre Franklin"/>
              <a:buNone/>
              <a:defRPr sz="7200" cap="none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300"/>
              <a:buNone/>
              <a:defRPr sz="2300">
                <a:solidFill>
                  <a:schemeClr val="lt2"/>
                </a:solidFill>
              </a:defRPr>
            </a:lvl1pPr>
            <a:lvl2pPr lvl="1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/>
            </a:lvl2pPr>
            <a:lvl3pPr lvl="2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/>
            </a:lvl3pPr>
            <a:lvl4pPr lvl="3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4pPr>
            <a:lvl5pPr lvl="4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5pPr>
            <a:lvl6pPr lvl="5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6pPr>
            <a:lvl7pPr lvl="6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7pPr>
            <a:lvl8pPr lvl="7" algn="ctr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8pPr>
            <a:lvl9pPr lvl="8" algn="ctr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dt" idx="10"/>
          </p:nvPr>
        </p:nvSpPr>
        <p:spPr>
          <a:xfrm>
            <a:off x="752858" y="6453386"/>
            <a:ext cx="1607944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ftr" idx="11"/>
          </p:nvPr>
        </p:nvSpPr>
        <p:spPr>
          <a:xfrm>
            <a:off x="2584054" y="6453386"/>
            <a:ext cx="7023377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5"/>
          <p:cNvSpPr txBox="1">
            <a:spLocks noGrp="1"/>
          </p:cNvSpPr>
          <p:nvPr>
            <p:ph type="sldNum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grpSp>
        <p:nvGrpSpPr>
          <p:cNvPr id="18" name="Google Shape;18;p15"/>
          <p:cNvGrpSpPr/>
          <p:nvPr/>
        </p:nvGrpSpPr>
        <p:grpSpPr>
          <a:xfrm>
            <a:off x="752858" y="744469"/>
            <a:ext cx="10674116" cy="5349671"/>
            <a:chOff x="752858" y="744469"/>
            <a:chExt cx="10674116" cy="5349671"/>
          </a:xfrm>
        </p:grpSpPr>
        <p:sp>
          <p:nvSpPr>
            <p:cNvPr id="19" name="Google Shape;19;p15"/>
            <p:cNvSpPr/>
            <p:nvPr/>
          </p:nvSpPr>
          <p:spPr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 extrusionOk="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</p:sp>
        <p:sp>
          <p:nvSpPr>
            <p:cNvPr id="20" name="Google Shape;20;p15"/>
            <p:cNvSpPr/>
            <p:nvPr/>
          </p:nvSpPr>
          <p:spPr>
            <a:xfrm rot="10800000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 extrusionOk="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údo com Legenda" type="objTx">
  <p:cSld name="OBJECT_WITH_CAPTION_TEX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Libre Franklin"/>
              <a:buNone/>
              <a:defRPr sz="48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body" idx="1"/>
          </p:nvPr>
        </p:nvSpPr>
        <p:spPr>
          <a:xfrm>
            <a:off x="6256020" y="685801"/>
            <a:ext cx="5212080" cy="517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 sz="2000"/>
            </a:lvl1pPr>
            <a:lvl2pPr marL="914400" lvl="1" indent="-355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/>
            </a:lvl3pPr>
            <a:lvl4pPr marL="1828800" lvl="3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 sz="1800"/>
            </a:lvl4pPr>
            <a:lvl5pPr marL="2286000" lvl="4" indent="-3302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/>
            </a:lvl5pPr>
            <a:lvl6pPr marL="2743200" lvl="5" indent="-3302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–"/>
              <a:defRPr sz="1600"/>
            </a:lvl6pPr>
            <a:lvl7pPr marL="3200400" lvl="6" indent="-3302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/>
            </a:lvl7pPr>
            <a:lvl8pPr marL="3657600" lvl="7" indent="-3302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–"/>
              <a:defRPr sz="1600"/>
            </a:lvl8pPr>
            <a:lvl9pPr marL="4114800" lvl="8" indent="-3302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2"/>
          </p:nvPr>
        </p:nvSpPr>
        <p:spPr>
          <a:xfrm>
            <a:off x="723900" y="2856344"/>
            <a:ext cx="3855720" cy="3011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4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dt" idx="10"/>
          </p:nvPr>
        </p:nvSpPr>
        <p:spPr>
          <a:xfrm>
            <a:off x="72390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ftr" idx="11"/>
          </p:nvPr>
        </p:nvSpPr>
        <p:spPr>
          <a:xfrm>
            <a:off x="2205945" y="6453386"/>
            <a:ext cx="2373675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sldNum" idx="12"/>
          </p:nvPr>
        </p:nvSpPr>
        <p:spPr>
          <a:xfrm>
            <a:off x="9883140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sp>
        <p:nvSpPr>
          <p:cNvPr id="29" name="Google Shape;29;p16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objeto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7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1pPr>
            <a:lvl2pPr marL="914400" lvl="1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3pPr>
            <a:lvl4pPr marL="1828800" lvl="3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5pPr>
            <a:lvl6pPr marL="2743200" lvl="5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7pPr>
            <a:lvl8pPr marL="3657600" lvl="7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Duplo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1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1"/>
          <p:cNvSpPr txBox="1">
            <a:spLocks noGrp="1"/>
          </p:cNvSpPr>
          <p:nvPr>
            <p:ph type="body" idx="1"/>
          </p:nvPr>
        </p:nvSpPr>
        <p:spPr>
          <a:xfrm>
            <a:off x="1371600" y="2285999"/>
            <a:ext cx="4447786" cy="3581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>
                <a:solidFill>
                  <a:schemeClr val="dk2"/>
                </a:solidFill>
              </a:defRPr>
            </a:lvl1pPr>
            <a:lvl2pPr marL="914400" lvl="1" indent="-355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Char char="–"/>
              <a:defRPr>
                <a:solidFill>
                  <a:schemeClr val="dk2"/>
                </a:solidFill>
              </a:defRPr>
            </a:lvl2pPr>
            <a:lvl3pPr marL="1371600" lvl="2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>
                <a:solidFill>
                  <a:schemeClr val="dk2"/>
                </a:solidFill>
              </a:defRPr>
            </a:lvl3pPr>
            <a:lvl4pPr marL="1828800" lvl="3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>
                <a:solidFill>
                  <a:schemeClr val="dk2"/>
                </a:solidFill>
              </a:defRPr>
            </a:lvl4pPr>
            <a:lvl5pPr marL="2286000" lvl="4" indent="-3302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7pPr>
            <a:lvl8pPr marL="3657600" lvl="7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21"/>
          <p:cNvSpPr txBox="1">
            <a:spLocks noGrp="1"/>
          </p:cNvSpPr>
          <p:nvPr>
            <p:ph type="body" idx="2"/>
          </p:nvPr>
        </p:nvSpPr>
        <p:spPr>
          <a:xfrm>
            <a:off x="6525403" y="2285999"/>
            <a:ext cx="4447786" cy="3581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>
                <a:solidFill>
                  <a:schemeClr val="dk2"/>
                </a:solidFill>
              </a:defRPr>
            </a:lvl1pPr>
            <a:lvl2pPr marL="914400" lvl="1" indent="-355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Char char="–"/>
              <a:defRPr>
                <a:solidFill>
                  <a:schemeClr val="dk2"/>
                </a:solidFill>
              </a:defRPr>
            </a:lvl2pPr>
            <a:lvl3pPr marL="1371600" lvl="2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>
                <a:solidFill>
                  <a:schemeClr val="dk2"/>
                </a:solidFill>
              </a:defRPr>
            </a:lvl3pPr>
            <a:lvl4pPr marL="1828800" lvl="3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>
                <a:solidFill>
                  <a:schemeClr val="dk2"/>
                </a:solidFill>
              </a:defRPr>
            </a:lvl4pPr>
            <a:lvl5pPr marL="2286000" lvl="4" indent="-3302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7pPr>
            <a:lvl8pPr marL="3657600" lvl="7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21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1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1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2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2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2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 título" type="titleOnly">
  <p:cSld name="TITLE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3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abeçalho da Secção" type="secHead">
  <p:cSld name="SECTION_HEADER">
    <p:bg>
      <p:bgPr>
        <a:solidFill>
          <a:schemeClr val="dk2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9"/>
          <p:cNvSpPr txBox="1"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Libre Franklin"/>
              <a:buNone/>
              <a:defRPr sz="7200" cap="none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9"/>
          <p:cNvSpPr txBox="1"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19"/>
          <p:cNvSpPr txBox="1">
            <a:spLocks noGrp="1"/>
          </p:cNvSpPr>
          <p:nvPr>
            <p:ph type="dt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9"/>
          <p:cNvSpPr txBox="1">
            <a:spLocks noGrp="1"/>
          </p:cNvSpPr>
          <p:nvPr>
            <p:ph type="ft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sldNum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sp>
        <p:nvSpPr>
          <p:cNvPr id="58" name="Google Shape;58;p19" title="Crop Mark"/>
          <p:cNvSpPr/>
          <p:nvPr/>
        </p:nvSpPr>
        <p:spPr>
          <a:xfrm>
            <a:off x="8151962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4125" h="5554" extrusionOk="0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agem com Legenda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Libre Franklin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>
            <a:spLocks noGrp="1"/>
          </p:cNvSpPr>
          <p:nvPr>
            <p:ph type="pic" idx="2"/>
          </p:nvPr>
        </p:nvSpPr>
        <p:spPr>
          <a:xfrm>
            <a:off x="5532120" y="0"/>
            <a:ext cx="6659880" cy="6857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2000"/>
              <a:buFont typeface="Libre Franklin"/>
              <a:buNone/>
              <a:defRPr sz="20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body" idx="1"/>
          </p:nvPr>
        </p:nvSpPr>
        <p:spPr>
          <a:xfrm>
            <a:off x="723900" y="2855968"/>
            <a:ext cx="3855720" cy="3011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4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dt" idx="10"/>
          </p:nvPr>
        </p:nvSpPr>
        <p:spPr>
          <a:xfrm>
            <a:off x="72390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ftr" idx="11"/>
          </p:nvPr>
        </p:nvSpPr>
        <p:spPr>
          <a:xfrm>
            <a:off x="2205945" y="6453386"/>
            <a:ext cx="2373675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sldNum" idx="12"/>
          </p:nvPr>
        </p:nvSpPr>
        <p:spPr>
          <a:xfrm>
            <a:off x="9883140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sp>
        <p:nvSpPr>
          <p:cNvPr id="76" name="Google Shape;76;p25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6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6"/>
          <p:cNvSpPr txBox="1">
            <a:spLocks noGrp="1"/>
          </p:cNvSpPr>
          <p:nvPr>
            <p:ph type="body" idx="1"/>
          </p:nvPr>
        </p:nvSpPr>
        <p:spPr>
          <a:xfrm rot="5400000">
            <a:off x="4386262" y="-719138"/>
            <a:ext cx="3571875" cy="96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1pPr>
            <a:lvl2pPr marL="914400" lvl="1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3pPr>
            <a:lvl4pPr marL="1828800" lvl="3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5pPr>
            <a:lvl6pPr marL="2743200" lvl="5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7pPr>
            <a:lvl8pPr marL="3657600" lvl="7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26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6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e texto" type="vertTitleAndTx">
  <p:cSld name="VERTICAL_TITLE_AND_VERTICAL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7"/>
          <p:cNvSpPr txBox="1">
            <a:spLocks noGrp="1"/>
          </p:cNvSpPr>
          <p:nvPr>
            <p:ph type="title"/>
          </p:nvPr>
        </p:nvSpPr>
        <p:spPr>
          <a:xfrm rot="5400000">
            <a:off x="7757822" y="2462895"/>
            <a:ext cx="5243244" cy="15657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7"/>
          <p:cNvSpPr txBox="1">
            <a:spLocks noGrp="1"/>
          </p:cNvSpPr>
          <p:nvPr>
            <p:ph type="body" idx="1"/>
          </p:nvPr>
        </p:nvSpPr>
        <p:spPr>
          <a:xfrm rot="5400000">
            <a:off x="2839798" y="-844042"/>
            <a:ext cx="5243244" cy="817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1pPr>
            <a:lvl2pPr marL="914400" lvl="1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3pPr>
            <a:lvl4pPr marL="1828800" lvl="3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5pPr>
            <a:lvl6pPr marL="2743200" lvl="5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/>
            </a:lvl7pPr>
            <a:lvl8pPr marL="3657600" lvl="7" indent="-3429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86" name="Google Shape;86;p27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7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abeçalho da Secção" type="secHead">
  <p:cSld name="SECTION_HEADER">
    <p:bg>
      <p:bgPr>
        <a:solidFill>
          <a:schemeClr val="dk2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Libre Franklin"/>
              <a:buNone/>
              <a:defRPr sz="7200" cap="none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dt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ft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sldNum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sp>
        <p:nvSpPr>
          <p:cNvPr id="102" name="Google Shape;102;p20" title="Crop Mark"/>
          <p:cNvSpPr/>
          <p:nvPr/>
        </p:nvSpPr>
        <p:spPr>
          <a:xfrm>
            <a:off x="8151962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4125" h="5554" extrusionOk="0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  <a:defRPr sz="44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Char char="■"/>
              <a:defRPr sz="20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556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Char char="–"/>
              <a:defRPr sz="20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429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ibre Franklin"/>
              <a:buChar char="■"/>
              <a:defRPr sz="18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429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ibre Franklin"/>
              <a:buChar char="–"/>
              <a:defRPr sz="18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02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ibre Franklin"/>
              <a:buChar char="■"/>
              <a:defRPr sz="16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302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ibre Franklin"/>
              <a:buChar char="–"/>
              <a:defRPr sz="16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75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ibre Franklin"/>
              <a:buChar char="■"/>
              <a:defRPr sz="14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75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ibre Franklin"/>
              <a:buChar char="–"/>
              <a:defRPr sz="1400" b="0" i="1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7500" algn="l" rtl="0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dk2"/>
              </a:buClr>
              <a:buSzPts val="1400"/>
              <a:buFont typeface="Libre Franklin"/>
              <a:buChar char="■"/>
              <a:defRPr sz="14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sp>
        <p:nvSpPr>
          <p:cNvPr id="11" name="Google Shape;11;p14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Libre Franklin"/>
              <a:buNone/>
              <a:defRPr sz="4400" b="0" i="0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94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Libre Franklin"/>
              <a:buChar char="■"/>
              <a:defRPr sz="2000" b="0" i="0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556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Libre Franklin"/>
              <a:buChar char="–"/>
              <a:defRPr sz="2000" b="0" i="1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429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Libre Franklin"/>
              <a:buChar char="■"/>
              <a:defRPr sz="1800" b="0" i="0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429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Libre Franklin"/>
              <a:buChar char="–"/>
              <a:defRPr sz="1800" b="0" i="1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302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Libre Franklin"/>
              <a:buChar char="■"/>
              <a:defRPr sz="1600" b="0" i="0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302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Libre Franklin"/>
              <a:buChar char="–"/>
              <a:defRPr sz="1600" b="0" i="1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75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Libre Franklin"/>
              <a:buChar char="■"/>
              <a:defRPr sz="1400" b="0" i="0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7500" algn="l" rtl="0">
              <a:lnSpc>
                <a:spcPct val="94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Libre Franklin"/>
              <a:buChar char="–"/>
              <a:defRPr sz="1400" b="0" i="1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7500" algn="l" rtl="0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Clr>
                <a:schemeClr val="lt2"/>
              </a:buClr>
              <a:buSzPts val="1400"/>
              <a:buFont typeface="Libre Franklin"/>
              <a:buChar char="■"/>
              <a:defRPr sz="1400" b="0" i="0" u="none" strike="noStrike" cap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dt" idx="10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ftr" idx="11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u="none">
                <a:solidFill>
                  <a:schemeClr val="lt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  <p:sp>
        <p:nvSpPr>
          <p:cNvPr id="95" name="Google Shape;95;p1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"/>
          <p:cNvSpPr txBox="1">
            <a:spLocks noGrp="1"/>
          </p:cNvSpPr>
          <p:nvPr>
            <p:ph type="ctrTitle"/>
          </p:nvPr>
        </p:nvSpPr>
        <p:spPr>
          <a:xfrm>
            <a:off x="1635618" y="1788454"/>
            <a:ext cx="8640740" cy="2098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Book Antiqua"/>
              <a:buNone/>
            </a:pPr>
            <a:r>
              <a:rPr lang="pt-PT" sz="5400" b="1" dirty="0">
                <a:latin typeface="Book Antiqua"/>
                <a:ea typeface="Book Antiqua"/>
                <a:cs typeface="Book Antiqua"/>
                <a:sym typeface="Book Antiqua"/>
              </a:rPr>
              <a:t>O MOUCHÃO DA PÓVOA DE SANTA IRIA ESTÁ A AFUNDAR! </a:t>
            </a:r>
            <a:endParaRPr sz="5400" b="1" dirty="0"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08" name="Google Shape;108;p1"/>
          <p:cNvSpPr txBox="1">
            <a:spLocks noGrp="1"/>
          </p:cNvSpPr>
          <p:nvPr>
            <p:ph type="subTitle" idx="1"/>
          </p:nvPr>
        </p:nvSpPr>
        <p:spPr>
          <a:xfrm>
            <a:off x="2281071" y="3871440"/>
            <a:ext cx="8112609" cy="167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ctr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None/>
            </a:pPr>
            <a:endParaRPr lang="pt-PT" dirty="0" smtClean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None/>
            </a:pPr>
            <a:r>
              <a:rPr lang="pt-PT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Cidadania </a:t>
            </a:r>
            <a:r>
              <a:rPr lang="pt-PT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 Desenvolvimento </a:t>
            </a:r>
            <a:r>
              <a:rPr lang="pt-PT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- Turma </a:t>
            </a:r>
            <a:r>
              <a:rPr lang="pt-PT" sz="240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11.º CT5</a:t>
            </a:r>
          </a:p>
          <a:p>
            <a:pPr marL="0" lvl="0" indent="0" algn="ctr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None/>
            </a:pPr>
            <a:r>
              <a:rPr lang="pt-PT" sz="180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</a:t>
            </a:r>
          </a:p>
          <a:p>
            <a:pPr marL="0" lvl="0" indent="0" algn="ctr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None/>
            </a:pPr>
            <a:r>
              <a:rPr lang="pt-PT" sz="180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PT" sz="180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</a:t>
            </a:r>
          </a:p>
          <a:p>
            <a:pPr marL="0" lvl="0" indent="0" algn="ctr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None/>
            </a:pPr>
            <a:r>
              <a:rPr lang="pt-PT" sz="180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PT" sz="180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Ano </a:t>
            </a:r>
            <a:r>
              <a:rPr lang="pt-PT" sz="180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letivo</a:t>
            </a:r>
            <a:r>
              <a:rPr lang="pt-PT" sz="180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2020/2021</a:t>
            </a:r>
            <a:endParaRPr sz="18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35999" y="178721"/>
            <a:ext cx="835224" cy="859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71824" y="181769"/>
            <a:ext cx="1481456" cy="853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"/>
          <p:cNvSpPr txBox="1">
            <a:spLocks noGrp="1"/>
          </p:cNvSpPr>
          <p:nvPr>
            <p:ph type="title"/>
          </p:nvPr>
        </p:nvSpPr>
        <p:spPr>
          <a:xfrm>
            <a:off x="723900" y="377275"/>
            <a:ext cx="42957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Libre Franklin"/>
              <a:buNone/>
            </a:pPr>
            <a:r>
              <a:rPr lang="pt-PT" sz="4700" b="1" dirty="0"/>
              <a:t>Disciplinas envolvidas:</a:t>
            </a:r>
            <a:r>
              <a:rPr lang="pt-PT" b="1" dirty="0"/>
              <a:t> </a:t>
            </a:r>
            <a:endParaRPr b="1" dirty="0"/>
          </a:p>
        </p:txBody>
      </p:sp>
      <p:pic>
        <p:nvPicPr>
          <p:cNvPr id="116" name="Google Shape;116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5541167" y="0"/>
            <a:ext cx="6650833" cy="3727494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"/>
          <p:cNvSpPr txBox="1">
            <a:spLocks noGrp="1"/>
          </p:cNvSpPr>
          <p:nvPr>
            <p:ph type="body" idx="2"/>
          </p:nvPr>
        </p:nvSpPr>
        <p:spPr>
          <a:xfrm>
            <a:off x="723900" y="1923471"/>
            <a:ext cx="3855600" cy="30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rgbClr val="3D3541"/>
              </a:buClr>
              <a:buSzPts val="2400"/>
              <a:buFont typeface="Arial"/>
              <a:buChar char="•"/>
            </a:pPr>
            <a:r>
              <a:rPr lang="pt-PT" sz="2400" dirty="0" smtClean="0">
                <a:solidFill>
                  <a:srgbClr val="3D3541"/>
                </a:solidFill>
              </a:rPr>
              <a:t>Português</a:t>
            </a:r>
            <a:endParaRPr dirty="0">
              <a:solidFill>
                <a:srgbClr val="3D3541"/>
              </a:solidFill>
            </a:endParaRPr>
          </a:p>
          <a:p>
            <a:pPr marL="285750" lvl="0" indent="-285750" algn="l" rtl="0">
              <a:lnSpc>
                <a:spcPct val="113000"/>
              </a:lnSpc>
              <a:spcBef>
                <a:spcPts val="1500"/>
              </a:spcBef>
              <a:spcAft>
                <a:spcPts val="0"/>
              </a:spcAft>
              <a:buClr>
                <a:srgbClr val="3D3541"/>
              </a:buClr>
              <a:buSzPts val="2400"/>
              <a:buFont typeface="Arial"/>
              <a:buChar char="•"/>
            </a:pPr>
            <a:r>
              <a:rPr lang="pt-PT" sz="2400" dirty="0" smtClean="0">
                <a:solidFill>
                  <a:srgbClr val="3D3541"/>
                </a:solidFill>
              </a:rPr>
              <a:t>Inglês</a:t>
            </a:r>
            <a:endParaRPr dirty="0">
              <a:solidFill>
                <a:srgbClr val="3D3541"/>
              </a:solidFill>
            </a:endParaRPr>
          </a:p>
          <a:p>
            <a:pPr marL="285750" lvl="0" indent="-285750" algn="l" rtl="0">
              <a:lnSpc>
                <a:spcPct val="113000"/>
              </a:lnSpc>
              <a:spcBef>
                <a:spcPts val="1500"/>
              </a:spcBef>
              <a:spcAft>
                <a:spcPts val="0"/>
              </a:spcAft>
              <a:buClr>
                <a:srgbClr val="3D3541"/>
              </a:buClr>
              <a:buSzPts val="2400"/>
              <a:buFont typeface="Arial"/>
              <a:buChar char="•"/>
            </a:pPr>
            <a:r>
              <a:rPr lang="pt-PT" sz="2400" dirty="0">
                <a:solidFill>
                  <a:srgbClr val="3D3541"/>
                </a:solidFill>
              </a:rPr>
              <a:t>Educação </a:t>
            </a:r>
            <a:r>
              <a:rPr lang="pt-PT" sz="2400" dirty="0" smtClean="0">
                <a:solidFill>
                  <a:srgbClr val="3D3541"/>
                </a:solidFill>
              </a:rPr>
              <a:t>Física</a:t>
            </a:r>
            <a:endParaRPr dirty="0">
              <a:solidFill>
                <a:srgbClr val="3D3541"/>
              </a:solidFill>
            </a:endParaRPr>
          </a:p>
          <a:p>
            <a:pPr marL="285750" lvl="0" indent="-285750" algn="l" rtl="0">
              <a:lnSpc>
                <a:spcPct val="113000"/>
              </a:lnSpc>
              <a:spcBef>
                <a:spcPts val="1500"/>
              </a:spcBef>
              <a:spcAft>
                <a:spcPts val="0"/>
              </a:spcAft>
              <a:buClr>
                <a:srgbClr val="3D3541"/>
              </a:buClr>
              <a:buSzPts val="2400"/>
              <a:buFont typeface="Arial"/>
              <a:buChar char="•"/>
            </a:pPr>
            <a:r>
              <a:rPr lang="pt-PT" sz="2400" dirty="0">
                <a:solidFill>
                  <a:srgbClr val="3D3541"/>
                </a:solidFill>
              </a:rPr>
              <a:t>Matemática </a:t>
            </a:r>
            <a:r>
              <a:rPr lang="pt-PT" sz="2400" dirty="0" smtClean="0">
                <a:solidFill>
                  <a:srgbClr val="3D3541"/>
                </a:solidFill>
              </a:rPr>
              <a:t>A</a:t>
            </a:r>
            <a:endParaRPr sz="2400" dirty="0">
              <a:solidFill>
                <a:srgbClr val="3D3541"/>
              </a:solidFill>
            </a:endParaRPr>
          </a:p>
        </p:txBody>
      </p:sp>
      <p:pic>
        <p:nvPicPr>
          <p:cNvPr id="118" name="Google Shape;118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41165" y="3727494"/>
            <a:ext cx="6650833" cy="31308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"/>
          <p:cNvSpPr txBox="1">
            <a:spLocks noGrp="1"/>
          </p:cNvSpPr>
          <p:nvPr>
            <p:ph type="title"/>
          </p:nvPr>
        </p:nvSpPr>
        <p:spPr>
          <a:xfrm>
            <a:off x="1478352" y="350789"/>
            <a:ext cx="9601200" cy="1207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ibre Franklin"/>
              <a:buNone/>
            </a:pPr>
            <a:r>
              <a:rPr lang="pt-PT" sz="1800" dirty="0"/>
              <a:t/>
            </a:r>
            <a:br>
              <a:rPr lang="pt-PT" sz="1800" dirty="0"/>
            </a:br>
            <a:r>
              <a:rPr lang="pt-PT" sz="4800" b="1" dirty="0"/>
              <a:t>Mouchão da Póvoa de Santa Iria</a:t>
            </a:r>
            <a:endParaRPr sz="1800" b="1" dirty="0"/>
          </a:p>
        </p:txBody>
      </p:sp>
      <p:sp>
        <p:nvSpPr>
          <p:cNvPr id="124" name="Google Shape;124;p3"/>
          <p:cNvSpPr txBox="1">
            <a:spLocks noGrp="1"/>
          </p:cNvSpPr>
          <p:nvPr>
            <p:ph type="body" idx="1"/>
          </p:nvPr>
        </p:nvSpPr>
        <p:spPr>
          <a:xfrm>
            <a:off x="1371597" y="1558183"/>
            <a:ext cx="10090597" cy="4759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pt-PT" dirty="0"/>
              <a:t>O mouchão da Póvoa é uma ilhota no Tejo junto da Póvoa de Santa Iria. Este sofreu várias alterações ao longo do tempo, mas atualmente tem vindo a degradar-se, ameaçando o habitat de inúmeras espécies e destruindo uma estrutura geológica bastante importante.</a:t>
            </a:r>
            <a:endParaRPr dirty="0"/>
          </a:p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pt-PT" dirty="0"/>
              <a:t>	</a:t>
            </a:r>
          </a:p>
          <a:p>
            <a:pPr marL="0" lvl="0" indent="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pt-PT" dirty="0"/>
              <a:t>	</a:t>
            </a:r>
            <a:endParaRPr dirty="0"/>
          </a:p>
        </p:txBody>
      </p:sp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BED4F391-DE08-4C97-86F7-1CF31D4B0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140" y="3938001"/>
            <a:ext cx="4673624" cy="2519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"/>
          <p:cNvSpPr txBox="1">
            <a:spLocks noGrp="1"/>
          </p:cNvSpPr>
          <p:nvPr>
            <p:ph type="title"/>
          </p:nvPr>
        </p:nvSpPr>
        <p:spPr>
          <a:xfrm>
            <a:off x="1498208" y="218049"/>
            <a:ext cx="9601200" cy="1207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ibre Franklin"/>
              <a:buNone/>
            </a:pPr>
            <a:r>
              <a:rPr lang="pt-PT" sz="1800" dirty="0"/>
              <a:t/>
            </a:r>
            <a:br>
              <a:rPr lang="pt-PT" sz="1800" dirty="0"/>
            </a:br>
            <a:r>
              <a:rPr lang="pt-PT" sz="4800" b="1" dirty="0"/>
              <a:t>Mouchão da Póvoa de Santa Iria</a:t>
            </a:r>
            <a:endParaRPr sz="1800" b="1" dirty="0"/>
          </a:p>
        </p:txBody>
      </p:sp>
      <p:sp>
        <p:nvSpPr>
          <p:cNvPr id="124" name="Google Shape;124;p3"/>
          <p:cNvSpPr txBox="1">
            <a:spLocks noGrp="1"/>
          </p:cNvSpPr>
          <p:nvPr>
            <p:ph type="body" idx="1"/>
          </p:nvPr>
        </p:nvSpPr>
        <p:spPr>
          <a:xfrm>
            <a:off x="1498208" y="1425443"/>
            <a:ext cx="10304586" cy="4759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pt-PT" dirty="0"/>
              <a:t>Em 2016 foi lançado um alerta ao Governo para que este agisse de modo a reparar os danos causados pela inundação de grande parte da área do mouchão. Contudo, o governo nada fez para remediar a situação. Depois dos vários alertas e da não atuação do governo, a obra de reabilitação chegou a ser avaliada em 1,7 milhões de euros. 	</a:t>
            </a:r>
            <a:endParaRPr dirty="0"/>
          </a:p>
        </p:txBody>
      </p:sp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29A2EF61-5F3A-4140-98B1-589BF6CCA3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6336" y="3611880"/>
            <a:ext cx="4369777" cy="233875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96217AE9-F5C9-4EF5-901D-F2C408033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6214" y="3586103"/>
            <a:ext cx="4392294" cy="2338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64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"/>
          <p:cNvSpPr txBox="1">
            <a:spLocks noGrp="1"/>
          </p:cNvSpPr>
          <p:nvPr>
            <p:ph type="title"/>
          </p:nvPr>
        </p:nvSpPr>
        <p:spPr>
          <a:xfrm>
            <a:off x="1371597" y="321229"/>
            <a:ext cx="9601200" cy="1207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ibre Franklin"/>
              <a:buNone/>
            </a:pPr>
            <a:r>
              <a:rPr lang="pt-PT" sz="1800" dirty="0"/>
              <a:t/>
            </a:r>
            <a:br>
              <a:rPr lang="pt-PT" sz="1800" dirty="0"/>
            </a:br>
            <a:r>
              <a:rPr lang="pt-PT" sz="4800" b="1" dirty="0"/>
              <a:t>Mouchão da Póvoa de Santa Iria</a:t>
            </a:r>
            <a:endParaRPr sz="1800" b="1" dirty="0"/>
          </a:p>
        </p:txBody>
      </p:sp>
      <p:sp>
        <p:nvSpPr>
          <p:cNvPr id="124" name="Google Shape;124;p3"/>
          <p:cNvSpPr txBox="1">
            <a:spLocks noGrp="1"/>
          </p:cNvSpPr>
          <p:nvPr>
            <p:ph type="body" idx="1"/>
          </p:nvPr>
        </p:nvSpPr>
        <p:spPr>
          <a:xfrm>
            <a:off x="1371597" y="1528623"/>
            <a:ext cx="10090597" cy="4759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pt-PT" dirty="0"/>
              <a:t>No entanto, esta obra infelizmente, nunca chegou a ser executada, facto que deixou o presidente da câmara de Vila Franca de Xira bastante descontente.</a:t>
            </a: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r>
              <a:rPr lang="pt-PT" dirty="0"/>
              <a:t>Segundo Alberto Mesquita, o presidente da câmara, o desaparecimento do mouchão representaria uma enorme perda do património natural, uma vez que as suas características e a sua história são bastante importantes para o concelho. Dado o estado de degradação da ilha, que já se encontra praticamente submersa, muitos especialistas acreditam que o projeto de recuperação da mesma pouco adiantará.</a:t>
            </a:r>
            <a:endParaRPr dirty="0"/>
          </a:p>
          <a:p>
            <a:pPr marL="384048" lvl="0" indent="-266573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1000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1799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"/>
          <p:cNvSpPr txBox="1">
            <a:spLocks noGrp="1"/>
          </p:cNvSpPr>
          <p:nvPr>
            <p:ph type="title"/>
          </p:nvPr>
        </p:nvSpPr>
        <p:spPr>
          <a:xfrm>
            <a:off x="199941" y="415344"/>
            <a:ext cx="5100034" cy="2157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ibre Franklin"/>
              <a:buNone/>
            </a:pPr>
            <a:r>
              <a:rPr lang="pt-PT" sz="1800" dirty="0"/>
              <a:t/>
            </a:r>
            <a:br>
              <a:rPr lang="pt-PT" sz="1800" dirty="0"/>
            </a:br>
            <a:r>
              <a:rPr lang="pt-PT" b="1" dirty="0"/>
              <a:t>Mouchão da Póvoa </a:t>
            </a:r>
            <a:r>
              <a:rPr lang="pt-PT" b="1" dirty="0" err="1"/>
              <a:t>is</a:t>
            </a:r>
            <a:r>
              <a:rPr lang="pt-PT" b="1" dirty="0"/>
              <a:t> in </a:t>
            </a:r>
            <a:r>
              <a:rPr lang="pt-PT" b="1" dirty="0" err="1"/>
              <a:t>Danger</a:t>
            </a:r>
            <a:r>
              <a:rPr lang="pt-PT" b="1" dirty="0"/>
              <a:t>!</a:t>
            </a:r>
            <a:endParaRPr sz="2000" b="1" dirty="0"/>
          </a:p>
        </p:txBody>
      </p:sp>
      <p:pic>
        <p:nvPicPr>
          <p:cNvPr id="131" name="Google Shape;131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509726" y="0"/>
            <a:ext cx="4888077" cy="6848271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4"/>
          <p:cNvSpPr txBox="1">
            <a:spLocks noGrp="1"/>
          </p:cNvSpPr>
          <p:nvPr>
            <p:ph type="body" idx="2"/>
          </p:nvPr>
        </p:nvSpPr>
        <p:spPr>
          <a:xfrm>
            <a:off x="199941" y="2783597"/>
            <a:ext cx="4891200" cy="30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pt-PT" sz="1800" b="1" dirty="0" err="1">
                <a:solidFill>
                  <a:schemeClr val="lt1"/>
                </a:solidFill>
              </a:rPr>
              <a:t>We</a:t>
            </a:r>
            <a:r>
              <a:rPr lang="pt-PT" sz="1800" b="1" dirty="0">
                <a:solidFill>
                  <a:schemeClr val="lt1"/>
                </a:solidFill>
              </a:rPr>
              <a:t> must do </a:t>
            </a:r>
            <a:r>
              <a:rPr lang="pt-PT" sz="1800" b="1" dirty="0" err="1">
                <a:solidFill>
                  <a:schemeClr val="lt1"/>
                </a:solidFill>
              </a:rPr>
              <a:t>something</a:t>
            </a:r>
            <a:r>
              <a:rPr lang="pt-PT" sz="1800" b="1" dirty="0">
                <a:solidFill>
                  <a:schemeClr val="lt1"/>
                </a:solidFill>
              </a:rPr>
              <a:t> </a:t>
            </a:r>
            <a:r>
              <a:rPr lang="pt-PT" sz="1800" b="1" dirty="0" err="1">
                <a:solidFill>
                  <a:schemeClr val="lt1"/>
                </a:solidFill>
              </a:rPr>
              <a:t>worth</a:t>
            </a:r>
            <a:r>
              <a:rPr lang="pt-PT" sz="1800" b="1" dirty="0">
                <a:solidFill>
                  <a:schemeClr val="lt1"/>
                </a:solidFill>
              </a:rPr>
              <a:t> </a:t>
            </a:r>
            <a:r>
              <a:rPr lang="pt-PT" sz="1800" b="1" dirty="0" err="1">
                <a:solidFill>
                  <a:schemeClr val="lt1"/>
                </a:solidFill>
              </a:rPr>
              <a:t>it</a:t>
            </a:r>
            <a:r>
              <a:rPr lang="pt-PT" sz="1800" b="1" dirty="0">
                <a:solidFill>
                  <a:schemeClr val="lt1"/>
                </a:solidFill>
              </a:rPr>
              <a:t>!</a:t>
            </a:r>
            <a:endParaRPr dirty="0"/>
          </a:p>
          <a:p>
            <a:pPr marL="0" lvl="0" indent="0" algn="just" rtl="0">
              <a:lnSpc>
                <a:spcPct val="113000"/>
              </a:lnSpc>
              <a:spcBef>
                <a:spcPts val="1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pt-PT" sz="1800" dirty="0">
                <a:solidFill>
                  <a:schemeClr val="lt1"/>
                </a:solidFill>
              </a:rPr>
              <a:t>As </a:t>
            </a:r>
            <a:r>
              <a:rPr lang="pt-PT" sz="1800" dirty="0" err="1">
                <a:solidFill>
                  <a:schemeClr val="lt1"/>
                </a:solidFill>
              </a:rPr>
              <a:t>we</a:t>
            </a:r>
            <a:r>
              <a:rPr lang="pt-PT" sz="1800" dirty="0">
                <a:solidFill>
                  <a:schemeClr val="lt1"/>
                </a:solidFill>
              </a:rPr>
              <a:t> can </a:t>
            </a:r>
            <a:r>
              <a:rPr lang="pt-PT" sz="1800" dirty="0" err="1">
                <a:solidFill>
                  <a:schemeClr val="lt1"/>
                </a:solidFill>
              </a:rPr>
              <a:t>see</a:t>
            </a:r>
            <a:r>
              <a:rPr lang="pt-PT" sz="1800" dirty="0">
                <a:solidFill>
                  <a:schemeClr val="lt1"/>
                </a:solidFill>
              </a:rPr>
              <a:t>, Mouchão da Póvoa </a:t>
            </a:r>
            <a:r>
              <a:rPr lang="pt-PT" sz="1800" dirty="0" err="1">
                <a:solidFill>
                  <a:schemeClr val="lt1"/>
                </a:solidFill>
              </a:rPr>
              <a:t>is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being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flooded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by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the</a:t>
            </a:r>
            <a:r>
              <a:rPr lang="pt-PT" sz="1800" dirty="0">
                <a:solidFill>
                  <a:schemeClr val="lt1"/>
                </a:solidFill>
              </a:rPr>
              <a:t> Tagus </a:t>
            </a:r>
            <a:r>
              <a:rPr lang="pt-PT" sz="1800" dirty="0" err="1">
                <a:solidFill>
                  <a:schemeClr val="lt1"/>
                </a:solidFill>
              </a:rPr>
              <a:t>River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waters</a:t>
            </a:r>
            <a:r>
              <a:rPr lang="pt-PT" sz="1800" dirty="0">
                <a:solidFill>
                  <a:schemeClr val="lt1"/>
                </a:solidFill>
              </a:rPr>
              <a:t>. In </a:t>
            </a:r>
            <a:r>
              <a:rPr lang="pt-PT" sz="1800" dirty="0" err="1">
                <a:solidFill>
                  <a:schemeClr val="lt1"/>
                </a:solidFill>
              </a:rPr>
              <a:t>order</a:t>
            </a:r>
            <a:r>
              <a:rPr lang="pt-PT" sz="1800" dirty="0">
                <a:solidFill>
                  <a:schemeClr val="lt1"/>
                </a:solidFill>
              </a:rPr>
              <a:t> to stop </a:t>
            </a:r>
            <a:r>
              <a:rPr lang="pt-PT" sz="1800" dirty="0" err="1">
                <a:solidFill>
                  <a:schemeClr val="lt1"/>
                </a:solidFill>
              </a:rPr>
              <a:t>this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issue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we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need</a:t>
            </a:r>
            <a:r>
              <a:rPr lang="pt-PT" sz="1800" dirty="0">
                <a:solidFill>
                  <a:schemeClr val="lt1"/>
                </a:solidFill>
              </a:rPr>
              <a:t> to </a:t>
            </a:r>
            <a:r>
              <a:rPr lang="pt-PT" sz="1800" dirty="0" err="1">
                <a:solidFill>
                  <a:schemeClr val="lt1"/>
                </a:solidFill>
              </a:rPr>
              <a:t>sensitize</a:t>
            </a:r>
            <a:r>
              <a:rPr lang="pt-PT" sz="1800" dirty="0">
                <a:solidFill>
                  <a:schemeClr val="lt1"/>
                </a:solidFill>
              </a:rPr>
              <a:t> local </a:t>
            </a:r>
            <a:r>
              <a:rPr lang="pt-PT" sz="1800" dirty="0" err="1">
                <a:solidFill>
                  <a:schemeClr val="lt1"/>
                </a:solidFill>
              </a:rPr>
              <a:t>people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and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the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Town</a:t>
            </a:r>
            <a:r>
              <a:rPr lang="pt-PT" sz="1800" dirty="0">
                <a:solidFill>
                  <a:schemeClr val="lt1"/>
                </a:solidFill>
              </a:rPr>
              <a:t> Hall </a:t>
            </a:r>
            <a:r>
              <a:rPr lang="pt-PT" sz="1800" dirty="0" err="1">
                <a:solidFill>
                  <a:schemeClr val="lt1"/>
                </a:solidFill>
              </a:rPr>
              <a:t>itself</a:t>
            </a:r>
            <a:r>
              <a:rPr lang="pt-PT" sz="1800" dirty="0">
                <a:solidFill>
                  <a:schemeClr val="lt1"/>
                </a:solidFill>
              </a:rPr>
              <a:t> to take </a:t>
            </a:r>
            <a:r>
              <a:rPr lang="pt-PT" sz="1800" dirty="0" err="1">
                <a:solidFill>
                  <a:schemeClr val="lt1"/>
                </a:solidFill>
              </a:rPr>
              <a:t>action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immediately</a:t>
            </a:r>
            <a:r>
              <a:rPr lang="pt-PT" sz="1800" dirty="0">
                <a:solidFill>
                  <a:schemeClr val="lt1"/>
                </a:solidFill>
              </a:rPr>
              <a:t>. </a:t>
            </a:r>
            <a:r>
              <a:rPr lang="pt-PT" sz="1800" dirty="0" err="1" smtClean="0">
                <a:solidFill>
                  <a:schemeClr val="lt1"/>
                </a:solidFill>
              </a:rPr>
              <a:t>Something</a:t>
            </a:r>
            <a:r>
              <a:rPr lang="pt-PT" sz="1800" dirty="0" smtClean="0">
                <a:solidFill>
                  <a:schemeClr val="lt1"/>
                </a:solidFill>
              </a:rPr>
              <a:t> </a:t>
            </a:r>
            <a:r>
              <a:rPr lang="pt-PT" sz="1800" dirty="0" err="1" smtClean="0">
                <a:solidFill>
                  <a:schemeClr val="lt1"/>
                </a:solidFill>
              </a:rPr>
              <a:t>has</a:t>
            </a:r>
            <a:r>
              <a:rPr lang="pt-PT" sz="1800" dirty="0" smtClean="0">
                <a:solidFill>
                  <a:schemeClr val="lt1"/>
                </a:solidFill>
              </a:rPr>
              <a:t> </a:t>
            </a:r>
            <a:r>
              <a:rPr lang="pt-PT" sz="1800" dirty="0">
                <a:solidFill>
                  <a:schemeClr val="lt1"/>
                </a:solidFill>
              </a:rPr>
              <a:t>to </a:t>
            </a:r>
            <a:r>
              <a:rPr lang="pt-PT" sz="1800" dirty="0" err="1">
                <a:solidFill>
                  <a:schemeClr val="lt1"/>
                </a:solidFill>
              </a:rPr>
              <a:t>be</a:t>
            </a:r>
            <a:r>
              <a:rPr lang="pt-PT" sz="1800" dirty="0">
                <a:solidFill>
                  <a:schemeClr val="lt1"/>
                </a:solidFill>
              </a:rPr>
              <a:t> </a:t>
            </a:r>
            <a:r>
              <a:rPr lang="pt-PT" sz="1800" dirty="0" err="1">
                <a:solidFill>
                  <a:schemeClr val="lt1"/>
                </a:solidFill>
              </a:rPr>
              <a:t>done</a:t>
            </a:r>
            <a:r>
              <a:rPr lang="pt-PT" sz="1800" dirty="0">
                <a:solidFill>
                  <a:schemeClr val="lt1"/>
                </a:solidFill>
              </a:rPr>
              <a:t>! </a:t>
            </a:r>
            <a:endParaRPr sz="1800" dirty="0">
              <a:solidFill>
                <a:schemeClr val="lt1"/>
              </a:solidFill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6509726" y="115910"/>
            <a:ext cx="213046" cy="167425"/>
          </a:xfrm>
          <a:prstGeom prst="rect">
            <a:avLst/>
          </a:prstGeom>
          <a:solidFill>
            <a:srgbClr val="FFFFFF"/>
          </a:solidFill>
          <a:ln w="349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34" name="Google Shape;13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47845" y="6556934"/>
            <a:ext cx="249958" cy="201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"/>
          <p:cNvSpPr txBox="1">
            <a:spLocks noGrp="1"/>
          </p:cNvSpPr>
          <p:nvPr>
            <p:ph type="title"/>
          </p:nvPr>
        </p:nvSpPr>
        <p:spPr>
          <a:xfrm>
            <a:off x="636237" y="1918952"/>
            <a:ext cx="9834287" cy="2331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Libre Franklin"/>
              <a:buNone/>
            </a:pPr>
            <a:r>
              <a:rPr lang="pt-PT" sz="6000" dirty="0"/>
              <a:t/>
            </a:r>
            <a:br>
              <a:rPr lang="pt-PT" sz="6000" dirty="0"/>
            </a:br>
            <a:r>
              <a:rPr lang="pt-PT" sz="1800" dirty="0"/>
              <a:t/>
            </a:r>
            <a:br>
              <a:rPr lang="pt-PT" sz="1800" dirty="0"/>
            </a:br>
            <a:r>
              <a:rPr lang="pt-PT" sz="8000" b="1" dirty="0"/>
              <a:t>CAMINHADA AO </a:t>
            </a:r>
            <a:br>
              <a:rPr lang="pt-PT" sz="8000" b="1" dirty="0"/>
            </a:br>
            <a:r>
              <a:rPr lang="pt-PT" sz="8000" b="1" dirty="0"/>
              <a:t>MOUCHÃO </a:t>
            </a:r>
            <a:endParaRPr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7"/>
          <p:cNvSpPr txBox="1">
            <a:spLocks noGrp="1"/>
          </p:cNvSpPr>
          <p:nvPr>
            <p:ph type="title"/>
          </p:nvPr>
        </p:nvSpPr>
        <p:spPr>
          <a:xfrm>
            <a:off x="1139588" y="508379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pt-PT" b="1" dirty="0"/>
              <a:t>E se fizéssemos uma caminhada para ver de perto?</a:t>
            </a:r>
            <a:endParaRPr dirty="0"/>
          </a:p>
        </p:txBody>
      </p:sp>
      <p:pic>
        <p:nvPicPr>
          <p:cNvPr id="156" name="Google Shape;15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54917" y="2171700"/>
            <a:ext cx="5866355" cy="390240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85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pt-PT" b="1" dirty="0"/>
              <a:t>Caminhada e os seus níveis </a:t>
            </a:r>
            <a:endParaRPr b="1" dirty="0"/>
          </a:p>
        </p:txBody>
      </p:sp>
      <p:sp>
        <p:nvSpPr>
          <p:cNvPr id="162" name="Google Shape;162;p8"/>
          <p:cNvSpPr txBox="1">
            <a:spLocks noGrp="1"/>
          </p:cNvSpPr>
          <p:nvPr>
            <p:ph type="body" idx="1"/>
          </p:nvPr>
        </p:nvSpPr>
        <p:spPr>
          <a:xfrm>
            <a:off x="1371600" y="1545465"/>
            <a:ext cx="10399690" cy="4687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84048" lvl="0" indent="-384048" algn="just" rtl="0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b="1" dirty="0"/>
              <a:t>O que é uma caminhada?</a:t>
            </a:r>
            <a:endParaRPr dirty="0"/>
          </a:p>
          <a:p>
            <a:pPr marL="0" lvl="0" indent="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pt-PT" dirty="0"/>
              <a:t>Atividade física possível de praticar por todas as pessoas sem grande esforço físico.</a:t>
            </a:r>
            <a:endParaRPr dirty="0"/>
          </a:p>
          <a:p>
            <a:pPr marL="0" lvl="0" indent="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endParaRPr dirty="0"/>
          </a:p>
          <a:p>
            <a:pPr marL="384048" lvl="0" indent="-384048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b="1" dirty="0"/>
              <a:t>Níveis de caminhada: </a:t>
            </a:r>
            <a:endParaRPr b="1" dirty="0"/>
          </a:p>
          <a:p>
            <a:pPr marL="457200" lvl="0" indent="-45720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AutoNum type="arabicPeriod"/>
            </a:pPr>
            <a:r>
              <a:rPr lang="pt-PT" dirty="0"/>
              <a:t>Caminhada leve;</a:t>
            </a:r>
            <a:endParaRPr dirty="0"/>
          </a:p>
          <a:p>
            <a:pPr marL="457200" lvl="0" indent="-45720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AutoNum type="arabicPeriod"/>
            </a:pPr>
            <a:r>
              <a:rPr lang="pt-PT" dirty="0"/>
              <a:t>Caminhada desportiva;</a:t>
            </a:r>
            <a:endParaRPr dirty="0"/>
          </a:p>
          <a:p>
            <a:pPr marL="457200" lvl="0" indent="-45720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AutoNum type="arabicPeriod"/>
            </a:pPr>
            <a:r>
              <a:rPr lang="pt-PT" dirty="0"/>
              <a:t>Caminhada vigorosa;</a:t>
            </a:r>
            <a:endParaRPr dirty="0"/>
          </a:p>
          <a:p>
            <a:pPr marL="457200" lvl="0" indent="-457200" algn="just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AutoNum type="arabicPeriod"/>
            </a:pPr>
            <a:r>
              <a:rPr lang="pt-PT" dirty="0"/>
              <a:t>Marcha atlética.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"/>
          <p:cNvSpPr txBox="1"/>
          <p:nvPr/>
        </p:nvSpPr>
        <p:spPr>
          <a:xfrm>
            <a:off x="209213" y="202103"/>
            <a:ext cx="2932800" cy="8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2AC"/>
              </a:buClr>
              <a:buSzPts val="6000"/>
              <a:buFont typeface="Barlow"/>
              <a:buNone/>
            </a:pPr>
            <a:r>
              <a:rPr lang="pt-PT" sz="6500" b="1" i="0" u="none" strike="noStrike" cap="none" dirty="0">
                <a:solidFill>
                  <a:srgbClr val="659AC5"/>
                </a:solidFill>
                <a:latin typeface="Barlow"/>
                <a:ea typeface="Barlow"/>
                <a:cs typeface="Barlow"/>
                <a:sym typeface="Barlow"/>
              </a:rPr>
              <a:t>01</a:t>
            </a:r>
            <a:endParaRPr sz="6500" b="1" i="0" u="none" strike="noStrike" cap="none" dirty="0">
              <a:solidFill>
                <a:srgbClr val="659AC5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68" name="Google Shape;168;p9"/>
          <p:cNvSpPr/>
          <p:nvPr/>
        </p:nvSpPr>
        <p:spPr>
          <a:xfrm>
            <a:off x="2040763" y="421698"/>
            <a:ext cx="369844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arlow"/>
              <a:buNone/>
            </a:pPr>
            <a:r>
              <a:rPr lang="pt-PT" sz="3600" b="1" i="0" u="none" strike="noStrike" cap="none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Caminhada leve</a:t>
            </a:r>
            <a:endParaRPr sz="1400" b="0" i="0" u="none" strike="noStrike" cap="none" dirty="0">
              <a:solidFill>
                <a:schemeClr val="dk2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69" name="Google Shape;169;p9"/>
          <p:cNvSpPr/>
          <p:nvPr/>
        </p:nvSpPr>
        <p:spPr>
          <a:xfrm>
            <a:off x="1081329" y="1083181"/>
            <a:ext cx="609600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00" dirty="0">
                <a:solidFill>
                  <a:srgbClr val="171723"/>
                </a:solidFill>
                <a:latin typeface="Roboto"/>
                <a:ea typeface="Roboto"/>
                <a:cs typeface="Roboto"/>
                <a:sym typeface="Roboto"/>
              </a:rPr>
              <a:t>Feita naturalmente.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00" dirty="0">
                <a:solidFill>
                  <a:srgbClr val="171723"/>
                </a:solidFill>
                <a:latin typeface="Roboto"/>
                <a:ea typeface="Roboto"/>
                <a:cs typeface="Roboto"/>
                <a:sym typeface="Roboto"/>
              </a:rPr>
              <a:t>Baixo impacto nas articulações.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00" dirty="0">
                <a:solidFill>
                  <a:srgbClr val="171723"/>
                </a:solidFill>
                <a:latin typeface="Roboto"/>
                <a:ea typeface="Roboto"/>
                <a:cs typeface="Roboto"/>
                <a:sym typeface="Roboto"/>
              </a:rPr>
              <a:t>Bom para iniciantes ou para quem precisa desenvolver a resistência e força muscular.</a:t>
            </a:r>
            <a:endParaRPr sz="1600" dirty="0">
              <a:solidFill>
                <a:srgbClr val="17172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" name="Google Shape;170;p9"/>
          <p:cNvSpPr/>
          <p:nvPr/>
        </p:nvSpPr>
        <p:spPr>
          <a:xfrm>
            <a:off x="10513953" y="1739700"/>
            <a:ext cx="15180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6500" b="1">
                <a:solidFill>
                  <a:srgbClr val="659AC5"/>
                </a:solidFill>
                <a:latin typeface="Barlow"/>
                <a:ea typeface="Barlow"/>
                <a:cs typeface="Barlow"/>
                <a:sym typeface="Barlow"/>
              </a:rPr>
              <a:t>02</a:t>
            </a:r>
            <a:endParaRPr sz="6500" b="1">
              <a:solidFill>
                <a:srgbClr val="659AC5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71" name="Google Shape;171;p9"/>
          <p:cNvSpPr/>
          <p:nvPr/>
        </p:nvSpPr>
        <p:spPr>
          <a:xfrm>
            <a:off x="5711449" y="1990275"/>
            <a:ext cx="53808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arlow"/>
              <a:buNone/>
            </a:pPr>
            <a:r>
              <a:rPr lang="pt-PT" sz="3600" b="1" i="0" u="none" strike="noStrike" cap="none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Caminhada desportiva</a:t>
            </a:r>
            <a:endParaRPr sz="1400" b="0" i="0" u="none" strike="noStrike" cap="none" dirty="0">
              <a:solidFill>
                <a:schemeClr val="dk2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2" name="Google Shape;172;p9"/>
          <p:cNvSpPr/>
          <p:nvPr/>
        </p:nvSpPr>
        <p:spPr>
          <a:xfrm>
            <a:off x="5711443" y="2624973"/>
            <a:ext cx="6096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Caminhada moderada.</a:t>
            </a:r>
            <a:endParaRPr dirty="0"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Baixo impacto.</a:t>
            </a:r>
            <a:endParaRPr dirty="0"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Bom para perder peso de forma moderada.</a:t>
            </a:r>
            <a:endParaRPr dirty="0"/>
          </a:p>
        </p:txBody>
      </p:sp>
      <p:sp>
        <p:nvSpPr>
          <p:cNvPr id="173" name="Google Shape;173;p9"/>
          <p:cNvSpPr/>
          <p:nvPr/>
        </p:nvSpPr>
        <p:spPr>
          <a:xfrm>
            <a:off x="1008712" y="2941085"/>
            <a:ext cx="1111202" cy="1092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6500" b="1">
                <a:solidFill>
                  <a:srgbClr val="659AC5"/>
                </a:solidFill>
                <a:latin typeface="Barlow"/>
                <a:ea typeface="Barlow"/>
                <a:cs typeface="Barlow"/>
                <a:sym typeface="Barlow"/>
              </a:rPr>
              <a:t>03</a:t>
            </a:r>
            <a:endParaRPr sz="6500" b="1">
              <a:solidFill>
                <a:srgbClr val="659AC5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74" name="Google Shape;174;p9"/>
          <p:cNvSpPr/>
          <p:nvPr/>
        </p:nvSpPr>
        <p:spPr>
          <a:xfrm>
            <a:off x="2040763" y="3323905"/>
            <a:ext cx="472437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arlow"/>
              <a:buNone/>
            </a:pPr>
            <a:r>
              <a:rPr lang="pt-PT" sz="3600" b="1" i="0" u="none" strike="noStrike" cap="none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Caminhada vigorosa</a:t>
            </a:r>
            <a:endParaRPr sz="1400" b="0" i="0" u="none" strike="noStrike" cap="none" dirty="0">
              <a:solidFill>
                <a:schemeClr val="dk2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5" name="Google Shape;175;p9"/>
          <p:cNvSpPr/>
          <p:nvPr/>
        </p:nvSpPr>
        <p:spPr>
          <a:xfrm>
            <a:off x="1051774" y="3880942"/>
            <a:ext cx="6096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Ritmo mais acelerado e consequentemente, maior queima de calorias.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Melhora o desempenho atlético.</a:t>
            </a:r>
            <a:endParaRPr dirty="0"/>
          </a:p>
        </p:txBody>
      </p:sp>
      <p:sp>
        <p:nvSpPr>
          <p:cNvPr id="176" name="Google Shape;176;p9"/>
          <p:cNvSpPr/>
          <p:nvPr/>
        </p:nvSpPr>
        <p:spPr>
          <a:xfrm>
            <a:off x="10450954" y="4315163"/>
            <a:ext cx="16440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6500" b="1">
                <a:solidFill>
                  <a:srgbClr val="659AC5"/>
                </a:solidFill>
                <a:latin typeface="Barlow"/>
                <a:ea typeface="Barlow"/>
                <a:cs typeface="Barlow"/>
                <a:sym typeface="Barlow"/>
              </a:rPr>
              <a:t>04</a:t>
            </a:r>
            <a:endParaRPr sz="6500" b="1">
              <a:solidFill>
                <a:srgbClr val="659AC5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7177329" y="4678513"/>
            <a:ext cx="351891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arlow"/>
              <a:buNone/>
            </a:pPr>
            <a:r>
              <a:rPr lang="pt-PT" sz="3600" b="1" i="0" u="none" strike="noStrike" cap="none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Marcha atlética</a:t>
            </a:r>
            <a:endParaRPr sz="1400" b="0" i="0" u="none" strike="noStrike" cap="none" dirty="0">
              <a:solidFill>
                <a:schemeClr val="dk2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8" name="Google Shape;178;p9"/>
          <p:cNvSpPr/>
          <p:nvPr/>
        </p:nvSpPr>
        <p:spPr>
          <a:xfrm>
            <a:off x="5293217" y="5288021"/>
            <a:ext cx="651422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Face competitiva da caminhada.</a:t>
            </a:r>
            <a:endParaRPr dirty="0"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Conserva a característica fundamental da caminhada: manter o contato com o solo sem interrupção.</a:t>
            </a:r>
            <a:endParaRPr dirty="0"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Trabalha músculos.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"/>
          <p:cNvSpPr txBox="1">
            <a:spLocks noGrp="1"/>
          </p:cNvSpPr>
          <p:nvPr>
            <p:ph type="title"/>
          </p:nvPr>
        </p:nvSpPr>
        <p:spPr>
          <a:xfrm>
            <a:off x="1161116" y="437911"/>
            <a:ext cx="9601200" cy="5917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Libre Franklin"/>
              <a:buNone/>
            </a:pPr>
            <a:r>
              <a:rPr lang="pt-PT" b="1" dirty="0"/>
              <a:t>Benefícios: </a:t>
            </a:r>
            <a:endParaRPr b="1" dirty="0"/>
          </a:p>
        </p:txBody>
      </p:sp>
      <p:sp>
        <p:nvSpPr>
          <p:cNvPr id="184" name="Google Shape;184;p10"/>
          <p:cNvSpPr/>
          <p:nvPr/>
        </p:nvSpPr>
        <p:spPr>
          <a:xfrm>
            <a:off x="2060519" y="1510524"/>
            <a:ext cx="398707" cy="407933"/>
          </a:xfrm>
          <a:custGeom>
            <a:avLst/>
            <a:gdLst/>
            <a:ahLst/>
            <a:cxnLst/>
            <a:rect l="l" t="t" r="r" b="b"/>
            <a:pathLst>
              <a:path w="12414" h="12732" extrusionOk="0">
                <a:moveTo>
                  <a:pt x="11965" y="0"/>
                </a:moveTo>
                <a:cubicBezTo>
                  <a:pt x="11946" y="0"/>
                  <a:pt x="11928" y="1"/>
                  <a:pt x="11910" y="4"/>
                </a:cubicBezTo>
                <a:lnTo>
                  <a:pt x="4474" y="1642"/>
                </a:lnTo>
                <a:cubicBezTo>
                  <a:pt x="4254" y="1705"/>
                  <a:pt x="4128" y="1862"/>
                  <a:pt x="4128" y="2051"/>
                </a:cubicBezTo>
                <a:lnTo>
                  <a:pt x="4128" y="9108"/>
                </a:lnTo>
                <a:cubicBezTo>
                  <a:pt x="3718" y="8793"/>
                  <a:pt x="3120" y="8541"/>
                  <a:pt x="2490" y="8541"/>
                </a:cubicBezTo>
                <a:cubicBezTo>
                  <a:pt x="1103" y="8541"/>
                  <a:pt x="1" y="9486"/>
                  <a:pt x="1" y="10652"/>
                </a:cubicBezTo>
                <a:cubicBezTo>
                  <a:pt x="1" y="11786"/>
                  <a:pt x="1103" y="12731"/>
                  <a:pt x="2490" y="12731"/>
                </a:cubicBezTo>
                <a:cubicBezTo>
                  <a:pt x="3876" y="12731"/>
                  <a:pt x="4979" y="11786"/>
                  <a:pt x="4979" y="10652"/>
                </a:cubicBezTo>
                <a:lnTo>
                  <a:pt x="4979" y="4887"/>
                </a:lnTo>
                <a:lnTo>
                  <a:pt x="11595" y="3438"/>
                </a:lnTo>
                <a:lnTo>
                  <a:pt x="11595" y="7502"/>
                </a:lnTo>
                <a:cubicBezTo>
                  <a:pt x="11154" y="7187"/>
                  <a:pt x="10555" y="6935"/>
                  <a:pt x="9925" y="6935"/>
                </a:cubicBezTo>
                <a:cubicBezTo>
                  <a:pt x="8570" y="6935"/>
                  <a:pt x="7467" y="7880"/>
                  <a:pt x="7467" y="9014"/>
                </a:cubicBezTo>
                <a:cubicBezTo>
                  <a:pt x="7467" y="10180"/>
                  <a:pt x="8570" y="11125"/>
                  <a:pt x="9925" y="11125"/>
                </a:cubicBezTo>
                <a:cubicBezTo>
                  <a:pt x="11311" y="11125"/>
                  <a:pt x="12414" y="10180"/>
                  <a:pt x="12414" y="9014"/>
                </a:cubicBezTo>
                <a:lnTo>
                  <a:pt x="12414" y="445"/>
                </a:lnTo>
                <a:cubicBezTo>
                  <a:pt x="12414" y="182"/>
                  <a:pt x="12197" y="0"/>
                  <a:pt x="119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659AC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5" name="Google Shape;185;p10"/>
          <p:cNvGrpSpPr/>
          <p:nvPr/>
        </p:nvGrpSpPr>
        <p:grpSpPr>
          <a:xfrm>
            <a:off x="5785832" y="1473670"/>
            <a:ext cx="417761" cy="407947"/>
            <a:chOff x="-28463700" y="3914875"/>
            <a:chExt cx="303275" cy="296150"/>
          </a:xfrm>
        </p:grpSpPr>
        <p:sp>
          <p:nvSpPr>
            <p:cNvPr id="186" name="Google Shape;186;p10"/>
            <p:cNvSpPr/>
            <p:nvPr/>
          </p:nvSpPr>
          <p:spPr>
            <a:xfrm>
              <a:off x="-28333725" y="4057375"/>
              <a:ext cx="86650" cy="64650"/>
            </a:xfrm>
            <a:custGeom>
              <a:avLst/>
              <a:gdLst/>
              <a:ahLst/>
              <a:cxnLst/>
              <a:rect l="l" t="t" r="r" b="b"/>
              <a:pathLst>
                <a:path w="3466" h="2586" extrusionOk="0">
                  <a:moveTo>
                    <a:pt x="614" y="0"/>
                  </a:moveTo>
                  <a:cubicBezTo>
                    <a:pt x="287" y="0"/>
                    <a:pt x="0" y="305"/>
                    <a:pt x="0" y="696"/>
                  </a:cubicBezTo>
                  <a:cubicBezTo>
                    <a:pt x="0" y="1326"/>
                    <a:pt x="1008" y="2019"/>
                    <a:pt x="1733" y="2586"/>
                  </a:cubicBezTo>
                  <a:cubicBezTo>
                    <a:pt x="2426" y="2019"/>
                    <a:pt x="3466" y="1326"/>
                    <a:pt x="3466" y="696"/>
                  </a:cubicBezTo>
                  <a:cubicBezTo>
                    <a:pt x="3466" y="349"/>
                    <a:pt x="3214" y="3"/>
                    <a:pt x="2741" y="3"/>
                  </a:cubicBezTo>
                  <a:cubicBezTo>
                    <a:pt x="2237" y="3"/>
                    <a:pt x="2048" y="570"/>
                    <a:pt x="2048" y="570"/>
                  </a:cubicBezTo>
                  <a:cubicBezTo>
                    <a:pt x="2001" y="743"/>
                    <a:pt x="1851" y="830"/>
                    <a:pt x="1701" y="830"/>
                  </a:cubicBezTo>
                  <a:cubicBezTo>
                    <a:pt x="1552" y="830"/>
                    <a:pt x="1402" y="743"/>
                    <a:pt x="1355" y="570"/>
                  </a:cubicBezTo>
                  <a:cubicBezTo>
                    <a:pt x="1355" y="538"/>
                    <a:pt x="1166" y="3"/>
                    <a:pt x="662" y="3"/>
                  </a:cubicBezTo>
                  <a:cubicBezTo>
                    <a:pt x="646" y="1"/>
                    <a:pt x="630" y="0"/>
                    <a:pt x="6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659AC5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10"/>
            <p:cNvSpPr/>
            <p:nvPr/>
          </p:nvSpPr>
          <p:spPr>
            <a:xfrm>
              <a:off x="-28463700" y="3914875"/>
              <a:ext cx="303275" cy="296150"/>
            </a:xfrm>
            <a:custGeom>
              <a:avLst/>
              <a:gdLst/>
              <a:ahLst/>
              <a:cxnLst/>
              <a:rect l="l" t="t" r="r" b="b"/>
              <a:pathLst>
                <a:path w="12131" h="11846" extrusionOk="0">
                  <a:moveTo>
                    <a:pt x="3744" y="3555"/>
                  </a:moveTo>
                  <a:cubicBezTo>
                    <a:pt x="3907" y="3555"/>
                    <a:pt x="4040" y="3674"/>
                    <a:pt x="4096" y="3844"/>
                  </a:cubicBezTo>
                  <a:cubicBezTo>
                    <a:pt x="4128" y="4033"/>
                    <a:pt x="3970" y="4190"/>
                    <a:pt x="3813" y="4253"/>
                  </a:cubicBezTo>
                  <a:cubicBezTo>
                    <a:pt x="2931" y="4379"/>
                    <a:pt x="2427" y="5451"/>
                    <a:pt x="2899" y="6333"/>
                  </a:cubicBezTo>
                  <a:cubicBezTo>
                    <a:pt x="2994" y="6490"/>
                    <a:pt x="2931" y="6711"/>
                    <a:pt x="2773" y="6805"/>
                  </a:cubicBezTo>
                  <a:cubicBezTo>
                    <a:pt x="2723" y="6825"/>
                    <a:pt x="2667" y="6836"/>
                    <a:pt x="2611" y="6836"/>
                  </a:cubicBezTo>
                  <a:cubicBezTo>
                    <a:pt x="2489" y="6836"/>
                    <a:pt x="2365" y="6787"/>
                    <a:pt x="2301" y="6679"/>
                  </a:cubicBezTo>
                  <a:cubicBezTo>
                    <a:pt x="1608" y="5419"/>
                    <a:pt x="2364" y="3812"/>
                    <a:pt x="3687" y="3560"/>
                  </a:cubicBezTo>
                  <a:cubicBezTo>
                    <a:pt x="3706" y="3557"/>
                    <a:pt x="3726" y="3555"/>
                    <a:pt x="3744" y="3555"/>
                  </a:cubicBezTo>
                  <a:close/>
                  <a:moveTo>
                    <a:pt x="7940" y="4946"/>
                  </a:moveTo>
                  <a:cubicBezTo>
                    <a:pt x="8728" y="4946"/>
                    <a:pt x="9326" y="5577"/>
                    <a:pt x="9326" y="6364"/>
                  </a:cubicBezTo>
                  <a:cubicBezTo>
                    <a:pt x="9326" y="7341"/>
                    <a:pt x="8381" y="7939"/>
                    <a:pt x="7121" y="9011"/>
                  </a:cubicBezTo>
                  <a:cubicBezTo>
                    <a:pt x="7058" y="9074"/>
                    <a:pt x="6979" y="9105"/>
                    <a:pt x="6900" y="9105"/>
                  </a:cubicBezTo>
                  <a:cubicBezTo>
                    <a:pt x="6822" y="9105"/>
                    <a:pt x="6743" y="9074"/>
                    <a:pt x="6680" y="9011"/>
                  </a:cubicBezTo>
                  <a:cubicBezTo>
                    <a:pt x="5420" y="7971"/>
                    <a:pt x="4474" y="7341"/>
                    <a:pt x="4474" y="6364"/>
                  </a:cubicBezTo>
                  <a:cubicBezTo>
                    <a:pt x="4474" y="5577"/>
                    <a:pt x="5105" y="4946"/>
                    <a:pt x="5861" y="4946"/>
                  </a:cubicBezTo>
                  <a:cubicBezTo>
                    <a:pt x="6365" y="4946"/>
                    <a:pt x="6711" y="5230"/>
                    <a:pt x="6932" y="5451"/>
                  </a:cubicBezTo>
                  <a:cubicBezTo>
                    <a:pt x="7121" y="5198"/>
                    <a:pt x="7467" y="4946"/>
                    <a:pt x="7940" y="4946"/>
                  </a:cubicBezTo>
                  <a:close/>
                  <a:moveTo>
                    <a:pt x="7404" y="0"/>
                  </a:moveTo>
                  <a:cubicBezTo>
                    <a:pt x="6459" y="0"/>
                    <a:pt x="5703" y="788"/>
                    <a:pt x="5703" y="1733"/>
                  </a:cubicBezTo>
                  <a:lnTo>
                    <a:pt x="5703" y="2899"/>
                  </a:lnTo>
                  <a:cubicBezTo>
                    <a:pt x="5136" y="2395"/>
                    <a:pt x="4443" y="2111"/>
                    <a:pt x="3687" y="2111"/>
                  </a:cubicBezTo>
                  <a:cubicBezTo>
                    <a:pt x="1450" y="2111"/>
                    <a:pt x="1" y="4505"/>
                    <a:pt x="977" y="6616"/>
                  </a:cubicBezTo>
                  <a:lnTo>
                    <a:pt x="2899" y="10649"/>
                  </a:lnTo>
                  <a:cubicBezTo>
                    <a:pt x="3246" y="11373"/>
                    <a:pt x="3939" y="11846"/>
                    <a:pt x="4727" y="11846"/>
                  </a:cubicBezTo>
                  <a:cubicBezTo>
                    <a:pt x="5231" y="11846"/>
                    <a:pt x="5703" y="11657"/>
                    <a:pt x="6050" y="11342"/>
                  </a:cubicBezTo>
                  <a:cubicBezTo>
                    <a:pt x="6396" y="11688"/>
                    <a:pt x="6869" y="11846"/>
                    <a:pt x="7404" y="11846"/>
                  </a:cubicBezTo>
                  <a:cubicBezTo>
                    <a:pt x="8192" y="11846"/>
                    <a:pt x="8885" y="11405"/>
                    <a:pt x="9200" y="10649"/>
                  </a:cubicBezTo>
                  <a:lnTo>
                    <a:pt x="11122" y="6616"/>
                  </a:lnTo>
                  <a:cubicBezTo>
                    <a:pt x="12130" y="4505"/>
                    <a:pt x="10618" y="2111"/>
                    <a:pt x="8413" y="2111"/>
                  </a:cubicBezTo>
                  <a:cubicBezTo>
                    <a:pt x="7656" y="2111"/>
                    <a:pt x="6963" y="2395"/>
                    <a:pt x="6396" y="2899"/>
                  </a:cubicBezTo>
                  <a:lnTo>
                    <a:pt x="6396" y="1733"/>
                  </a:lnTo>
                  <a:cubicBezTo>
                    <a:pt x="6396" y="1166"/>
                    <a:pt x="6837" y="693"/>
                    <a:pt x="7404" y="693"/>
                  </a:cubicBezTo>
                  <a:cubicBezTo>
                    <a:pt x="7593" y="693"/>
                    <a:pt x="7751" y="536"/>
                    <a:pt x="7751" y="347"/>
                  </a:cubicBezTo>
                  <a:cubicBezTo>
                    <a:pt x="7751" y="158"/>
                    <a:pt x="7593" y="0"/>
                    <a:pt x="74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659AC5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8" name="Google Shape;188;p10"/>
          <p:cNvGrpSpPr/>
          <p:nvPr/>
        </p:nvGrpSpPr>
        <p:grpSpPr>
          <a:xfrm>
            <a:off x="9530203" y="1538888"/>
            <a:ext cx="471487" cy="303082"/>
            <a:chOff x="-27721750" y="3598250"/>
            <a:chExt cx="297750" cy="191400"/>
          </a:xfrm>
        </p:grpSpPr>
        <p:sp>
          <p:nvSpPr>
            <p:cNvPr id="189" name="Google Shape;189;p10"/>
            <p:cNvSpPr/>
            <p:nvPr/>
          </p:nvSpPr>
          <p:spPr>
            <a:xfrm>
              <a:off x="-27616200" y="3651800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386" y="662"/>
                  </a:moveTo>
                  <a:cubicBezTo>
                    <a:pt x="1764" y="662"/>
                    <a:pt x="2079" y="977"/>
                    <a:pt x="2079" y="1387"/>
                  </a:cubicBezTo>
                  <a:cubicBezTo>
                    <a:pt x="2079" y="1765"/>
                    <a:pt x="1764" y="2080"/>
                    <a:pt x="1386" y="2080"/>
                  </a:cubicBezTo>
                  <a:cubicBezTo>
                    <a:pt x="977" y="2080"/>
                    <a:pt x="662" y="1765"/>
                    <a:pt x="662" y="1387"/>
                  </a:cubicBezTo>
                  <a:cubicBezTo>
                    <a:pt x="662" y="977"/>
                    <a:pt x="977" y="662"/>
                    <a:pt x="1386" y="662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10"/>
            <p:cNvSpPr/>
            <p:nvPr/>
          </p:nvSpPr>
          <p:spPr>
            <a:xfrm>
              <a:off x="-27721750" y="3598250"/>
              <a:ext cx="297750" cy="191400"/>
            </a:xfrm>
            <a:custGeom>
              <a:avLst/>
              <a:gdLst/>
              <a:ahLst/>
              <a:cxnLst/>
              <a:rect l="l" t="t" r="r" b="b"/>
              <a:pathLst>
                <a:path w="11910" h="7656" extrusionOk="0">
                  <a:moveTo>
                    <a:pt x="5955" y="1418"/>
                  </a:moveTo>
                  <a:cubicBezTo>
                    <a:pt x="7278" y="1418"/>
                    <a:pt x="8381" y="2521"/>
                    <a:pt x="8381" y="3875"/>
                  </a:cubicBezTo>
                  <a:cubicBezTo>
                    <a:pt x="8381" y="5199"/>
                    <a:pt x="7278" y="6301"/>
                    <a:pt x="5955" y="6301"/>
                  </a:cubicBezTo>
                  <a:cubicBezTo>
                    <a:pt x="4600" y="6301"/>
                    <a:pt x="3497" y="5199"/>
                    <a:pt x="3497" y="3875"/>
                  </a:cubicBezTo>
                  <a:cubicBezTo>
                    <a:pt x="3497" y="2521"/>
                    <a:pt x="4600" y="1418"/>
                    <a:pt x="5955" y="1418"/>
                  </a:cubicBezTo>
                  <a:close/>
                  <a:moveTo>
                    <a:pt x="5955" y="0"/>
                  </a:moveTo>
                  <a:cubicBezTo>
                    <a:pt x="2710" y="0"/>
                    <a:pt x="189" y="3466"/>
                    <a:pt x="95" y="3623"/>
                  </a:cubicBezTo>
                  <a:cubicBezTo>
                    <a:pt x="0" y="3749"/>
                    <a:pt x="0" y="3907"/>
                    <a:pt x="95" y="4033"/>
                  </a:cubicBezTo>
                  <a:cubicBezTo>
                    <a:pt x="189" y="4190"/>
                    <a:pt x="2773" y="7656"/>
                    <a:pt x="5955" y="7656"/>
                  </a:cubicBezTo>
                  <a:cubicBezTo>
                    <a:pt x="9137" y="7656"/>
                    <a:pt x="11689" y="4190"/>
                    <a:pt x="11815" y="4033"/>
                  </a:cubicBezTo>
                  <a:cubicBezTo>
                    <a:pt x="11909" y="3907"/>
                    <a:pt x="11909" y="3749"/>
                    <a:pt x="11815" y="3623"/>
                  </a:cubicBezTo>
                  <a:cubicBezTo>
                    <a:pt x="11689" y="3466"/>
                    <a:pt x="9168" y="0"/>
                    <a:pt x="59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1" name="Google Shape;191;p10"/>
          <p:cNvSpPr/>
          <p:nvPr/>
        </p:nvSpPr>
        <p:spPr>
          <a:xfrm>
            <a:off x="2223460" y="3623123"/>
            <a:ext cx="298813" cy="414585"/>
          </a:xfrm>
          <a:custGeom>
            <a:avLst/>
            <a:gdLst/>
            <a:ahLst/>
            <a:cxnLst/>
            <a:rect l="l" t="t" r="r" b="b"/>
            <a:pathLst>
              <a:path w="9106" h="12634" extrusionOk="0">
                <a:moveTo>
                  <a:pt x="7499" y="788"/>
                </a:moveTo>
                <a:lnTo>
                  <a:pt x="7499" y="1859"/>
                </a:lnTo>
                <a:cubicBezTo>
                  <a:pt x="7499" y="2426"/>
                  <a:pt x="7373" y="3025"/>
                  <a:pt x="7121" y="3529"/>
                </a:cubicBezTo>
                <a:cubicBezTo>
                  <a:pt x="6806" y="3466"/>
                  <a:pt x="6554" y="3434"/>
                  <a:pt x="6239" y="3434"/>
                </a:cubicBezTo>
                <a:cubicBezTo>
                  <a:pt x="5546" y="3434"/>
                  <a:pt x="4916" y="3592"/>
                  <a:pt x="4380" y="3844"/>
                </a:cubicBezTo>
                <a:cubicBezTo>
                  <a:pt x="3907" y="4096"/>
                  <a:pt x="3403" y="4222"/>
                  <a:pt x="2931" y="4222"/>
                </a:cubicBezTo>
                <a:cubicBezTo>
                  <a:pt x="2710" y="4222"/>
                  <a:pt x="2521" y="4159"/>
                  <a:pt x="2364" y="4127"/>
                </a:cubicBezTo>
                <a:cubicBezTo>
                  <a:pt x="2301" y="4001"/>
                  <a:pt x="2206" y="3938"/>
                  <a:pt x="2175" y="3812"/>
                </a:cubicBezTo>
                <a:cubicBezTo>
                  <a:pt x="1860" y="3277"/>
                  <a:pt x="1702" y="2552"/>
                  <a:pt x="1702" y="1859"/>
                </a:cubicBezTo>
                <a:lnTo>
                  <a:pt x="1702" y="788"/>
                </a:lnTo>
                <a:close/>
                <a:moveTo>
                  <a:pt x="5357" y="7278"/>
                </a:moveTo>
                <a:cubicBezTo>
                  <a:pt x="5451" y="7372"/>
                  <a:pt x="5546" y="7435"/>
                  <a:pt x="5672" y="7467"/>
                </a:cubicBezTo>
                <a:cubicBezTo>
                  <a:pt x="6869" y="8066"/>
                  <a:pt x="7436" y="9420"/>
                  <a:pt x="7436" y="10743"/>
                </a:cubicBezTo>
                <a:lnTo>
                  <a:pt x="7436" y="11279"/>
                </a:lnTo>
                <a:lnTo>
                  <a:pt x="4821" y="9294"/>
                </a:lnTo>
                <a:cubicBezTo>
                  <a:pt x="4742" y="9231"/>
                  <a:pt x="4648" y="9200"/>
                  <a:pt x="4553" y="9200"/>
                </a:cubicBezTo>
                <a:cubicBezTo>
                  <a:pt x="4459" y="9200"/>
                  <a:pt x="4364" y="9231"/>
                  <a:pt x="4285" y="9294"/>
                </a:cubicBezTo>
                <a:lnTo>
                  <a:pt x="1671" y="11279"/>
                </a:lnTo>
                <a:lnTo>
                  <a:pt x="1671" y="10743"/>
                </a:lnTo>
                <a:cubicBezTo>
                  <a:pt x="1671" y="9357"/>
                  <a:pt x="2238" y="8066"/>
                  <a:pt x="3435" y="7467"/>
                </a:cubicBezTo>
                <a:cubicBezTo>
                  <a:pt x="3561" y="7435"/>
                  <a:pt x="3624" y="7372"/>
                  <a:pt x="3750" y="7278"/>
                </a:cubicBezTo>
                <a:lnTo>
                  <a:pt x="4191" y="8160"/>
                </a:lnTo>
                <a:cubicBezTo>
                  <a:pt x="4270" y="8318"/>
                  <a:pt x="4411" y="8396"/>
                  <a:pt x="4557" y="8396"/>
                </a:cubicBezTo>
                <a:cubicBezTo>
                  <a:pt x="4703" y="8396"/>
                  <a:pt x="4853" y="8318"/>
                  <a:pt x="4947" y="8160"/>
                </a:cubicBezTo>
                <a:lnTo>
                  <a:pt x="5357" y="7278"/>
                </a:lnTo>
                <a:close/>
                <a:moveTo>
                  <a:pt x="410" y="0"/>
                </a:moveTo>
                <a:cubicBezTo>
                  <a:pt x="158" y="0"/>
                  <a:pt x="1" y="189"/>
                  <a:pt x="1" y="410"/>
                </a:cubicBezTo>
                <a:cubicBezTo>
                  <a:pt x="1" y="630"/>
                  <a:pt x="190" y="788"/>
                  <a:pt x="410" y="788"/>
                </a:cubicBezTo>
                <a:lnTo>
                  <a:pt x="820" y="788"/>
                </a:lnTo>
                <a:lnTo>
                  <a:pt x="820" y="1859"/>
                </a:lnTo>
                <a:cubicBezTo>
                  <a:pt x="820" y="3749"/>
                  <a:pt x="1734" y="5199"/>
                  <a:pt x="3088" y="5860"/>
                </a:cubicBezTo>
                <a:cubicBezTo>
                  <a:pt x="3403" y="6018"/>
                  <a:pt x="3403" y="6585"/>
                  <a:pt x="3088" y="6742"/>
                </a:cubicBezTo>
                <a:cubicBezTo>
                  <a:pt x="1576" y="7467"/>
                  <a:pt x="820" y="9042"/>
                  <a:pt x="820" y="10743"/>
                </a:cubicBezTo>
                <a:lnTo>
                  <a:pt x="820" y="11815"/>
                </a:lnTo>
                <a:lnTo>
                  <a:pt x="410" y="11815"/>
                </a:lnTo>
                <a:cubicBezTo>
                  <a:pt x="158" y="11815"/>
                  <a:pt x="1" y="12004"/>
                  <a:pt x="1" y="12256"/>
                </a:cubicBezTo>
                <a:cubicBezTo>
                  <a:pt x="1" y="12476"/>
                  <a:pt x="190" y="12634"/>
                  <a:pt x="410" y="12634"/>
                </a:cubicBezTo>
                <a:lnTo>
                  <a:pt x="8665" y="12634"/>
                </a:lnTo>
                <a:cubicBezTo>
                  <a:pt x="8917" y="12634"/>
                  <a:pt x="9106" y="12445"/>
                  <a:pt x="9106" y="12256"/>
                </a:cubicBezTo>
                <a:cubicBezTo>
                  <a:pt x="9106" y="12004"/>
                  <a:pt x="8917" y="11815"/>
                  <a:pt x="8665" y="11815"/>
                </a:cubicBezTo>
                <a:lnTo>
                  <a:pt x="8287" y="11815"/>
                </a:lnTo>
                <a:lnTo>
                  <a:pt x="8287" y="10743"/>
                </a:lnTo>
                <a:cubicBezTo>
                  <a:pt x="8287" y="9042"/>
                  <a:pt x="7530" y="7467"/>
                  <a:pt x="6018" y="6742"/>
                </a:cubicBezTo>
                <a:cubicBezTo>
                  <a:pt x="5703" y="6585"/>
                  <a:pt x="5672" y="6018"/>
                  <a:pt x="6018" y="5860"/>
                </a:cubicBezTo>
                <a:cubicBezTo>
                  <a:pt x="7530" y="5136"/>
                  <a:pt x="8287" y="3560"/>
                  <a:pt x="8287" y="1859"/>
                </a:cubicBezTo>
                <a:lnTo>
                  <a:pt x="8287" y="788"/>
                </a:lnTo>
                <a:lnTo>
                  <a:pt x="8665" y="788"/>
                </a:lnTo>
                <a:cubicBezTo>
                  <a:pt x="8917" y="788"/>
                  <a:pt x="9106" y="599"/>
                  <a:pt x="9106" y="410"/>
                </a:cubicBezTo>
                <a:cubicBezTo>
                  <a:pt x="9106" y="158"/>
                  <a:pt x="8917" y="0"/>
                  <a:pt x="86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0"/>
          <p:cNvSpPr/>
          <p:nvPr/>
        </p:nvSpPr>
        <p:spPr>
          <a:xfrm>
            <a:off x="5785834" y="3623115"/>
            <a:ext cx="417738" cy="414593"/>
          </a:xfrm>
          <a:custGeom>
            <a:avLst/>
            <a:gdLst/>
            <a:ahLst/>
            <a:cxnLst/>
            <a:rect l="l" t="t" r="r" b="b"/>
            <a:pathLst>
              <a:path w="11973" h="11882" extrusionOk="0">
                <a:moveTo>
                  <a:pt x="6302" y="725"/>
                </a:moveTo>
                <a:lnTo>
                  <a:pt x="6302" y="1639"/>
                </a:lnTo>
                <a:cubicBezTo>
                  <a:pt x="6302" y="2111"/>
                  <a:pt x="6522" y="2552"/>
                  <a:pt x="6837" y="2867"/>
                </a:cubicBezTo>
                <a:lnTo>
                  <a:pt x="7152" y="3182"/>
                </a:lnTo>
                <a:cubicBezTo>
                  <a:pt x="6900" y="3340"/>
                  <a:pt x="6774" y="3560"/>
                  <a:pt x="6711" y="3749"/>
                </a:cubicBezTo>
                <a:cubicBezTo>
                  <a:pt x="6479" y="3517"/>
                  <a:pt x="6209" y="3407"/>
                  <a:pt x="5942" y="3407"/>
                </a:cubicBezTo>
                <a:cubicBezTo>
                  <a:pt x="5665" y="3407"/>
                  <a:pt x="5392" y="3525"/>
                  <a:pt x="5168" y="3749"/>
                </a:cubicBezTo>
                <a:cubicBezTo>
                  <a:pt x="5042" y="3497"/>
                  <a:pt x="4979" y="3340"/>
                  <a:pt x="4758" y="3151"/>
                </a:cubicBezTo>
                <a:lnTo>
                  <a:pt x="5105" y="2836"/>
                </a:lnTo>
                <a:cubicBezTo>
                  <a:pt x="5420" y="2521"/>
                  <a:pt x="5609" y="2080"/>
                  <a:pt x="5609" y="1607"/>
                </a:cubicBezTo>
                <a:lnTo>
                  <a:pt x="5609" y="725"/>
                </a:lnTo>
                <a:close/>
                <a:moveTo>
                  <a:pt x="5231" y="0"/>
                </a:moveTo>
                <a:cubicBezTo>
                  <a:pt x="5042" y="0"/>
                  <a:pt x="4884" y="158"/>
                  <a:pt x="4884" y="347"/>
                </a:cubicBezTo>
                <a:lnTo>
                  <a:pt x="4884" y="725"/>
                </a:lnTo>
                <a:lnTo>
                  <a:pt x="4884" y="1639"/>
                </a:lnTo>
                <a:cubicBezTo>
                  <a:pt x="4884" y="1922"/>
                  <a:pt x="4758" y="2206"/>
                  <a:pt x="4569" y="2395"/>
                </a:cubicBezTo>
                <a:lnTo>
                  <a:pt x="4096" y="2867"/>
                </a:lnTo>
                <a:lnTo>
                  <a:pt x="4033" y="2867"/>
                </a:lnTo>
                <a:cubicBezTo>
                  <a:pt x="2206" y="2867"/>
                  <a:pt x="127" y="7404"/>
                  <a:pt x="32" y="9830"/>
                </a:cubicBezTo>
                <a:cubicBezTo>
                  <a:pt x="1" y="11311"/>
                  <a:pt x="631" y="11846"/>
                  <a:pt x="1292" y="11846"/>
                </a:cubicBezTo>
                <a:cubicBezTo>
                  <a:pt x="1346" y="11852"/>
                  <a:pt x="1398" y="11855"/>
                  <a:pt x="1450" y="11855"/>
                </a:cubicBezTo>
                <a:cubicBezTo>
                  <a:pt x="2222" y="11855"/>
                  <a:pt x="2817" y="11224"/>
                  <a:pt x="3466" y="10869"/>
                </a:cubicBezTo>
                <a:cubicBezTo>
                  <a:pt x="4033" y="10554"/>
                  <a:pt x="4537" y="10271"/>
                  <a:pt x="4884" y="9767"/>
                </a:cubicBezTo>
                <a:cubicBezTo>
                  <a:pt x="5357" y="9137"/>
                  <a:pt x="5640" y="7593"/>
                  <a:pt x="5640" y="6144"/>
                </a:cubicBezTo>
                <a:lnTo>
                  <a:pt x="5640" y="6144"/>
                </a:lnTo>
                <a:lnTo>
                  <a:pt x="4222" y="7561"/>
                </a:lnTo>
                <a:cubicBezTo>
                  <a:pt x="4222" y="7593"/>
                  <a:pt x="4191" y="7593"/>
                  <a:pt x="4191" y="7624"/>
                </a:cubicBezTo>
                <a:cubicBezTo>
                  <a:pt x="4159" y="7687"/>
                  <a:pt x="4159" y="7687"/>
                  <a:pt x="4096" y="7687"/>
                </a:cubicBezTo>
                <a:lnTo>
                  <a:pt x="2773" y="9011"/>
                </a:lnTo>
                <a:cubicBezTo>
                  <a:pt x="2710" y="9074"/>
                  <a:pt x="2616" y="9105"/>
                  <a:pt x="2525" y="9105"/>
                </a:cubicBezTo>
                <a:cubicBezTo>
                  <a:pt x="2435" y="9105"/>
                  <a:pt x="2348" y="9074"/>
                  <a:pt x="2301" y="9011"/>
                </a:cubicBezTo>
                <a:cubicBezTo>
                  <a:pt x="2175" y="8885"/>
                  <a:pt x="2175" y="8664"/>
                  <a:pt x="2301" y="8538"/>
                </a:cubicBezTo>
                <a:lnTo>
                  <a:pt x="3435" y="7404"/>
                </a:lnTo>
                <a:lnTo>
                  <a:pt x="2994" y="6963"/>
                </a:lnTo>
                <a:cubicBezTo>
                  <a:pt x="2931" y="6900"/>
                  <a:pt x="2899" y="6805"/>
                  <a:pt x="2899" y="6742"/>
                </a:cubicBezTo>
                <a:cubicBezTo>
                  <a:pt x="2899" y="6648"/>
                  <a:pt x="2931" y="6585"/>
                  <a:pt x="2962" y="6490"/>
                </a:cubicBezTo>
                <a:cubicBezTo>
                  <a:pt x="3029" y="6424"/>
                  <a:pt x="3122" y="6384"/>
                  <a:pt x="3213" y="6384"/>
                </a:cubicBezTo>
                <a:cubicBezTo>
                  <a:pt x="3295" y="6384"/>
                  <a:pt x="3375" y="6416"/>
                  <a:pt x="3435" y="6490"/>
                </a:cubicBezTo>
                <a:lnTo>
                  <a:pt x="3907" y="6931"/>
                </a:lnTo>
                <a:lnTo>
                  <a:pt x="5546" y="5262"/>
                </a:lnTo>
                <a:lnTo>
                  <a:pt x="5451" y="4568"/>
                </a:lnTo>
                <a:lnTo>
                  <a:pt x="5703" y="4285"/>
                </a:lnTo>
                <a:cubicBezTo>
                  <a:pt x="5766" y="4222"/>
                  <a:pt x="5861" y="4190"/>
                  <a:pt x="5951" y="4190"/>
                </a:cubicBezTo>
                <a:cubicBezTo>
                  <a:pt x="6042" y="4190"/>
                  <a:pt x="6128" y="4222"/>
                  <a:pt x="6176" y="4285"/>
                </a:cubicBezTo>
                <a:lnTo>
                  <a:pt x="6459" y="4568"/>
                </a:lnTo>
                <a:cubicBezTo>
                  <a:pt x="6428" y="4789"/>
                  <a:pt x="6396" y="5010"/>
                  <a:pt x="6333" y="5262"/>
                </a:cubicBezTo>
                <a:lnTo>
                  <a:pt x="8035" y="6963"/>
                </a:lnTo>
                <a:lnTo>
                  <a:pt x="8476" y="6522"/>
                </a:lnTo>
                <a:cubicBezTo>
                  <a:pt x="8539" y="6475"/>
                  <a:pt x="8625" y="6451"/>
                  <a:pt x="8712" y="6451"/>
                </a:cubicBezTo>
                <a:cubicBezTo>
                  <a:pt x="8799" y="6451"/>
                  <a:pt x="8885" y="6475"/>
                  <a:pt x="8948" y="6522"/>
                </a:cubicBezTo>
                <a:cubicBezTo>
                  <a:pt x="9074" y="6648"/>
                  <a:pt x="9074" y="6900"/>
                  <a:pt x="8948" y="6994"/>
                </a:cubicBezTo>
                <a:lnTo>
                  <a:pt x="8507" y="7435"/>
                </a:lnTo>
                <a:lnTo>
                  <a:pt x="9641" y="8570"/>
                </a:lnTo>
                <a:cubicBezTo>
                  <a:pt x="9767" y="8696"/>
                  <a:pt x="9767" y="8948"/>
                  <a:pt x="9641" y="9042"/>
                </a:cubicBezTo>
                <a:cubicBezTo>
                  <a:pt x="9594" y="9105"/>
                  <a:pt x="9507" y="9137"/>
                  <a:pt x="9417" y="9137"/>
                </a:cubicBezTo>
                <a:cubicBezTo>
                  <a:pt x="9326" y="9137"/>
                  <a:pt x="9232" y="9105"/>
                  <a:pt x="9169" y="9042"/>
                </a:cubicBezTo>
                <a:lnTo>
                  <a:pt x="6302" y="6175"/>
                </a:lnTo>
                <a:lnTo>
                  <a:pt x="6302" y="6175"/>
                </a:lnTo>
                <a:cubicBezTo>
                  <a:pt x="6270" y="7624"/>
                  <a:pt x="6585" y="9168"/>
                  <a:pt x="7058" y="9798"/>
                </a:cubicBezTo>
                <a:cubicBezTo>
                  <a:pt x="7404" y="10302"/>
                  <a:pt x="7909" y="10617"/>
                  <a:pt x="8476" y="10901"/>
                </a:cubicBezTo>
                <a:cubicBezTo>
                  <a:pt x="9136" y="11291"/>
                  <a:pt x="9711" y="11882"/>
                  <a:pt x="10527" y="11882"/>
                </a:cubicBezTo>
                <a:cubicBezTo>
                  <a:pt x="10567" y="11882"/>
                  <a:pt x="10608" y="11881"/>
                  <a:pt x="10649" y="11878"/>
                </a:cubicBezTo>
                <a:cubicBezTo>
                  <a:pt x="11028" y="11846"/>
                  <a:pt x="11973" y="11626"/>
                  <a:pt x="11910" y="9893"/>
                </a:cubicBezTo>
                <a:cubicBezTo>
                  <a:pt x="11752" y="7372"/>
                  <a:pt x="9673" y="2836"/>
                  <a:pt x="7846" y="2836"/>
                </a:cubicBezTo>
                <a:lnTo>
                  <a:pt x="7751" y="2836"/>
                </a:lnTo>
                <a:lnTo>
                  <a:pt x="7310" y="2363"/>
                </a:lnTo>
                <a:cubicBezTo>
                  <a:pt x="7089" y="2174"/>
                  <a:pt x="6963" y="1891"/>
                  <a:pt x="6963" y="1607"/>
                </a:cubicBezTo>
                <a:lnTo>
                  <a:pt x="6963" y="725"/>
                </a:lnTo>
                <a:lnTo>
                  <a:pt x="6963" y="347"/>
                </a:lnTo>
                <a:cubicBezTo>
                  <a:pt x="6963" y="158"/>
                  <a:pt x="6806" y="0"/>
                  <a:pt x="661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3" name="Google Shape;193;p10"/>
          <p:cNvGrpSpPr/>
          <p:nvPr/>
        </p:nvGrpSpPr>
        <p:grpSpPr>
          <a:xfrm>
            <a:off x="9765946" y="3623115"/>
            <a:ext cx="417749" cy="418845"/>
            <a:chOff x="-23244900" y="3888100"/>
            <a:chExt cx="295375" cy="296150"/>
          </a:xfrm>
        </p:grpSpPr>
        <p:sp>
          <p:nvSpPr>
            <p:cNvPr id="194" name="Google Shape;194;p10"/>
            <p:cNvSpPr/>
            <p:nvPr/>
          </p:nvSpPr>
          <p:spPr>
            <a:xfrm>
              <a:off x="-23106275" y="39589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0" y="0"/>
                  </a:moveTo>
                  <a:lnTo>
                    <a:pt x="0" y="694"/>
                  </a:lnTo>
                  <a:lnTo>
                    <a:pt x="725" y="694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10"/>
            <p:cNvSpPr/>
            <p:nvPr/>
          </p:nvSpPr>
          <p:spPr>
            <a:xfrm>
              <a:off x="-23106275" y="39928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0" y="0"/>
                  </a:moveTo>
                  <a:lnTo>
                    <a:pt x="0" y="725"/>
                  </a:lnTo>
                  <a:lnTo>
                    <a:pt x="725" y="725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10"/>
            <p:cNvSpPr/>
            <p:nvPr/>
          </p:nvSpPr>
          <p:spPr>
            <a:xfrm>
              <a:off x="-23106275" y="4062950"/>
              <a:ext cx="18150" cy="34675"/>
            </a:xfrm>
            <a:custGeom>
              <a:avLst/>
              <a:gdLst/>
              <a:ahLst/>
              <a:cxnLst/>
              <a:rect l="l" t="t" r="r" b="b"/>
              <a:pathLst>
                <a:path w="726" h="1387" extrusionOk="0">
                  <a:moveTo>
                    <a:pt x="0" y="0"/>
                  </a:moveTo>
                  <a:lnTo>
                    <a:pt x="0" y="1040"/>
                  </a:lnTo>
                  <a:cubicBezTo>
                    <a:pt x="0" y="1229"/>
                    <a:pt x="158" y="1386"/>
                    <a:pt x="379" y="1386"/>
                  </a:cubicBezTo>
                  <a:cubicBezTo>
                    <a:pt x="568" y="1386"/>
                    <a:pt x="725" y="1229"/>
                    <a:pt x="725" y="1040"/>
                  </a:cubicBezTo>
                  <a:lnTo>
                    <a:pt x="7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10"/>
            <p:cNvSpPr/>
            <p:nvPr/>
          </p:nvSpPr>
          <p:spPr>
            <a:xfrm>
              <a:off x="-23070825" y="3940850"/>
              <a:ext cx="52775" cy="26825"/>
            </a:xfrm>
            <a:custGeom>
              <a:avLst/>
              <a:gdLst/>
              <a:ahLst/>
              <a:cxnLst/>
              <a:rect l="l" t="t" r="r" b="b"/>
              <a:pathLst>
                <a:path w="2111" h="1073" extrusionOk="0">
                  <a:moveTo>
                    <a:pt x="0" y="1"/>
                  </a:moveTo>
                  <a:lnTo>
                    <a:pt x="0" y="725"/>
                  </a:lnTo>
                  <a:lnTo>
                    <a:pt x="1040" y="725"/>
                  </a:lnTo>
                  <a:cubicBezTo>
                    <a:pt x="1386" y="725"/>
                    <a:pt x="1701" y="883"/>
                    <a:pt x="1985" y="1072"/>
                  </a:cubicBezTo>
                  <a:cubicBezTo>
                    <a:pt x="2048" y="946"/>
                    <a:pt x="2111" y="851"/>
                    <a:pt x="2111" y="725"/>
                  </a:cubicBezTo>
                  <a:cubicBezTo>
                    <a:pt x="2111" y="316"/>
                    <a:pt x="1764" y="1"/>
                    <a:pt x="13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10"/>
            <p:cNvSpPr/>
            <p:nvPr/>
          </p:nvSpPr>
          <p:spPr>
            <a:xfrm>
              <a:off x="-23106275" y="3923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694"/>
                  </a:ln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10"/>
            <p:cNvSpPr/>
            <p:nvPr/>
          </p:nvSpPr>
          <p:spPr>
            <a:xfrm>
              <a:off x="-23106275" y="40275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0" y="0"/>
                  </a:moveTo>
                  <a:lnTo>
                    <a:pt x="0" y="725"/>
                  </a:lnTo>
                  <a:lnTo>
                    <a:pt x="725" y="725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10"/>
            <p:cNvSpPr/>
            <p:nvPr/>
          </p:nvSpPr>
          <p:spPr>
            <a:xfrm>
              <a:off x="-23244900" y="3888100"/>
              <a:ext cx="295375" cy="296150"/>
            </a:xfrm>
            <a:custGeom>
              <a:avLst/>
              <a:gdLst/>
              <a:ahLst/>
              <a:cxnLst/>
              <a:rect l="l" t="t" r="r" b="b"/>
              <a:pathLst>
                <a:path w="11815" h="11846" extrusionOk="0">
                  <a:moveTo>
                    <a:pt x="5892" y="725"/>
                  </a:moveTo>
                  <a:cubicBezTo>
                    <a:pt x="6333" y="725"/>
                    <a:pt x="6743" y="1008"/>
                    <a:pt x="6900" y="1449"/>
                  </a:cubicBezTo>
                  <a:lnTo>
                    <a:pt x="8349" y="1449"/>
                  </a:lnTo>
                  <a:cubicBezTo>
                    <a:pt x="9106" y="1449"/>
                    <a:pt x="9736" y="2079"/>
                    <a:pt x="9736" y="2835"/>
                  </a:cubicBezTo>
                  <a:cubicBezTo>
                    <a:pt x="9736" y="3214"/>
                    <a:pt x="9578" y="3529"/>
                    <a:pt x="9295" y="3812"/>
                  </a:cubicBezTo>
                  <a:cubicBezTo>
                    <a:pt x="9326" y="3938"/>
                    <a:pt x="9358" y="4096"/>
                    <a:pt x="9358" y="4190"/>
                  </a:cubicBezTo>
                  <a:cubicBezTo>
                    <a:pt x="9358" y="4600"/>
                    <a:pt x="9200" y="4915"/>
                    <a:pt x="8948" y="5198"/>
                  </a:cubicBezTo>
                  <a:cubicBezTo>
                    <a:pt x="8980" y="5324"/>
                    <a:pt x="9011" y="5450"/>
                    <a:pt x="9011" y="5576"/>
                  </a:cubicBezTo>
                  <a:cubicBezTo>
                    <a:pt x="9011" y="6333"/>
                    <a:pt x="8381" y="6963"/>
                    <a:pt x="7625" y="6963"/>
                  </a:cubicBezTo>
                  <a:cubicBezTo>
                    <a:pt x="7436" y="6963"/>
                    <a:pt x="7278" y="6805"/>
                    <a:pt x="7278" y="6616"/>
                  </a:cubicBezTo>
                  <a:cubicBezTo>
                    <a:pt x="7278" y="6427"/>
                    <a:pt x="7436" y="6269"/>
                    <a:pt x="7625" y="6269"/>
                  </a:cubicBezTo>
                  <a:cubicBezTo>
                    <a:pt x="8034" y="6269"/>
                    <a:pt x="8349" y="5954"/>
                    <a:pt x="8349" y="5545"/>
                  </a:cubicBezTo>
                  <a:cubicBezTo>
                    <a:pt x="8349" y="5167"/>
                    <a:pt x="8034" y="4852"/>
                    <a:pt x="7625" y="4852"/>
                  </a:cubicBezTo>
                  <a:lnTo>
                    <a:pt x="6932" y="4852"/>
                  </a:lnTo>
                  <a:lnTo>
                    <a:pt x="6932" y="7593"/>
                  </a:lnTo>
                  <a:lnTo>
                    <a:pt x="7940" y="7593"/>
                  </a:lnTo>
                  <a:cubicBezTo>
                    <a:pt x="8538" y="7593"/>
                    <a:pt x="8980" y="8065"/>
                    <a:pt x="8980" y="8632"/>
                  </a:cubicBezTo>
                  <a:cubicBezTo>
                    <a:pt x="8980" y="9105"/>
                    <a:pt x="8664" y="9514"/>
                    <a:pt x="8192" y="9609"/>
                  </a:cubicBezTo>
                  <a:cubicBezTo>
                    <a:pt x="7562" y="9767"/>
                    <a:pt x="7058" y="10145"/>
                    <a:pt x="6680" y="10586"/>
                  </a:cubicBezTo>
                  <a:cubicBezTo>
                    <a:pt x="6459" y="10869"/>
                    <a:pt x="6176" y="11027"/>
                    <a:pt x="5861" y="11027"/>
                  </a:cubicBezTo>
                  <a:cubicBezTo>
                    <a:pt x="5545" y="11027"/>
                    <a:pt x="5230" y="10869"/>
                    <a:pt x="5041" y="10586"/>
                  </a:cubicBezTo>
                  <a:cubicBezTo>
                    <a:pt x="4695" y="10113"/>
                    <a:pt x="4128" y="9767"/>
                    <a:pt x="3529" y="9609"/>
                  </a:cubicBezTo>
                  <a:cubicBezTo>
                    <a:pt x="3057" y="9483"/>
                    <a:pt x="2742" y="9042"/>
                    <a:pt x="2742" y="8569"/>
                  </a:cubicBezTo>
                  <a:cubicBezTo>
                    <a:pt x="2742" y="8002"/>
                    <a:pt x="3214" y="7561"/>
                    <a:pt x="3781" y="7561"/>
                  </a:cubicBezTo>
                  <a:lnTo>
                    <a:pt x="4789" y="7561"/>
                  </a:lnTo>
                  <a:lnTo>
                    <a:pt x="4789" y="4789"/>
                  </a:lnTo>
                  <a:lnTo>
                    <a:pt x="4096" y="4789"/>
                  </a:lnTo>
                  <a:cubicBezTo>
                    <a:pt x="3687" y="4789"/>
                    <a:pt x="3372" y="5104"/>
                    <a:pt x="3372" y="5513"/>
                  </a:cubicBezTo>
                  <a:cubicBezTo>
                    <a:pt x="3372" y="5891"/>
                    <a:pt x="3687" y="6206"/>
                    <a:pt x="4096" y="6206"/>
                  </a:cubicBezTo>
                  <a:cubicBezTo>
                    <a:pt x="4285" y="6206"/>
                    <a:pt x="4443" y="6364"/>
                    <a:pt x="4443" y="6553"/>
                  </a:cubicBezTo>
                  <a:cubicBezTo>
                    <a:pt x="4443" y="6774"/>
                    <a:pt x="4285" y="6931"/>
                    <a:pt x="4096" y="6931"/>
                  </a:cubicBezTo>
                  <a:cubicBezTo>
                    <a:pt x="3340" y="6931"/>
                    <a:pt x="2710" y="6301"/>
                    <a:pt x="2710" y="5545"/>
                  </a:cubicBezTo>
                  <a:cubicBezTo>
                    <a:pt x="2710" y="5387"/>
                    <a:pt x="2742" y="5261"/>
                    <a:pt x="2805" y="5135"/>
                  </a:cubicBezTo>
                  <a:cubicBezTo>
                    <a:pt x="2521" y="4883"/>
                    <a:pt x="2363" y="4568"/>
                    <a:pt x="2363" y="4159"/>
                  </a:cubicBezTo>
                  <a:cubicBezTo>
                    <a:pt x="2363" y="4001"/>
                    <a:pt x="2395" y="3875"/>
                    <a:pt x="2426" y="3781"/>
                  </a:cubicBezTo>
                  <a:cubicBezTo>
                    <a:pt x="2174" y="3497"/>
                    <a:pt x="2017" y="3182"/>
                    <a:pt x="2017" y="2772"/>
                  </a:cubicBezTo>
                  <a:cubicBezTo>
                    <a:pt x="2080" y="2048"/>
                    <a:pt x="2710" y="1449"/>
                    <a:pt x="3466" y="1449"/>
                  </a:cubicBezTo>
                  <a:lnTo>
                    <a:pt x="4915" y="1449"/>
                  </a:lnTo>
                  <a:cubicBezTo>
                    <a:pt x="5073" y="1040"/>
                    <a:pt x="5419" y="725"/>
                    <a:pt x="5892" y="725"/>
                  </a:cubicBezTo>
                  <a:close/>
                  <a:moveTo>
                    <a:pt x="1009" y="0"/>
                  </a:moveTo>
                  <a:cubicBezTo>
                    <a:pt x="473" y="32"/>
                    <a:pt x="1" y="504"/>
                    <a:pt x="1" y="1040"/>
                  </a:cubicBezTo>
                  <a:lnTo>
                    <a:pt x="1" y="10838"/>
                  </a:lnTo>
                  <a:cubicBezTo>
                    <a:pt x="1" y="11405"/>
                    <a:pt x="473" y="11846"/>
                    <a:pt x="1009" y="11846"/>
                  </a:cubicBezTo>
                  <a:lnTo>
                    <a:pt x="10807" y="11846"/>
                  </a:lnTo>
                  <a:cubicBezTo>
                    <a:pt x="11374" y="11846"/>
                    <a:pt x="11815" y="11373"/>
                    <a:pt x="11815" y="10775"/>
                  </a:cubicBezTo>
                  <a:lnTo>
                    <a:pt x="11815" y="1071"/>
                  </a:lnTo>
                  <a:cubicBezTo>
                    <a:pt x="11815" y="504"/>
                    <a:pt x="11342" y="32"/>
                    <a:pt x="10807" y="32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10"/>
            <p:cNvSpPr/>
            <p:nvPr/>
          </p:nvSpPr>
          <p:spPr>
            <a:xfrm>
              <a:off x="-23070825" y="3975525"/>
              <a:ext cx="43325" cy="26800"/>
            </a:xfrm>
            <a:custGeom>
              <a:avLst/>
              <a:gdLst/>
              <a:ahLst/>
              <a:cxnLst/>
              <a:rect l="l" t="t" r="r" b="b"/>
              <a:pathLst>
                <a:path w="1733" h="1072" extrusionOk="0">
                  <a:moveTo>
                    <a:pt x="0" y="0"/>
                  </a:moveTo>
                  <a:lnTo>
                    <a:pt x="0" y="725"/>
                  </a:lnTo>
                  <a:lnTo>
                    <a:pt x="725" y="725"/>
                  </a:lnTo>
                  <a:cubicBezTo>
                    <a:pt x="748" y="722"/>
                    <a:pt x="772" y="721"/>
                    <a:pt x="795" y="721"/>
                  </a:cubicBezTo>
                  <a:cubicBezTo>
                    <a:pt x="1086" y="721"/>
                    <a:pt x="1374" y="896"/>
                    <a:pt x="1607" y="1071"/>
                  </a:cubicBezTo>
                  <a:cubicBezTo>
                    <a:pt x="1701" y="945"/>
                    <a:pt x="1733" y="819"/>
                    <a:pt x="1733" y="725"/>
                  </a:cubicBezTo>
                  <a:cubicBezTo>
                    <a:pt x="1733" y="315"/>
                    <a:pt x="1418" y="0"/>
                    <a:pt x="10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10"/>
            <p:cNvSpPr/>
            <p:nvPr/>
          </p:nvSpPr>
          <p:spPr>
            <a:xfrm>
              <a:off x="-23158250" y="4097600"/>
              <a:ext cx="121300" cy="52000"/>
            </a:xfrm>
            <a:custGeom>
              <a:avLst/>
              <a:gdLst/>
              <a:ahLst/>
              <a:cxnLst/>
              <a:rect l="l" t="t" r="r" b="b"/>
              <a:pathLst>
                <a:path w="4852" h="2080" extrusionOk="0">
                  <a:moveTo>
                    <a:pt x="315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62"/>
                    <a:pt x="284" y="693"/>
                  </a:cubicBezTo>
                  <a:cubicBezTo>
                    <a:pt x="1008" y="914"/>
                    <a:pt x="1701" y="1355"/>
                    <a:pt x="2174" y="1922"/>
                  </a:cubicBezTo>
                  <a:cubicBezTo>
                    <a:pt x="2205" y="2017"/>
                    <a:pt x="2269" y="2080"/>
                    <a:pt x="2426" y="2080"/>
                  </a:cubicBezTo>
                  <a:cubicBezTo>
                    <a:pt x="2584" y="2080"/>
                    <a:pt x="2678" y="2017"/>
                    <a:pt x="2710" y="1922"/>
                  </a:cubicBezTo>
                  <a:cubicBezTo>
                    <a:pt x="3151" y="1355"/>
                    <a:pt x="3812" y="882"/>
                    <a:pt x="4568" y="662"/>
                  </a:cubicBezTo>
                  <a:cubicBezTo>
                    <a:pt x="4726" y="630"/>
                    <a:pt x="4852" y="504"/>
                    <a:pt x="4852" y="347"/>
                  </a:cubicBezTo>
                  <a:cubicBezTo>
                    <a:pt x="4852" y="158"/>
                    <a:pt x="4694" y="0"/>
                    <a:pt x="4474" y="0"/>
                  </a:cubicBezTo>
                  <a:lnTo>
                    <a:pt x="3371" y="0"/>
                  </a:lnTo>
                  <a:cubicBezTo>
                    <a:pt x="3214" y="410"/>
                    <a:pt x="2867" y="725"/>
                    <a:pt x="2395" y="725"/>
                  </a:cubicBezTo>
                  <a:cubicBezTo>
                    <a:pt x="1922" y="725"/>
                    <a:pt x="1575" y="441"/>
                    <a:pt x="14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10"/>
            <p:cNvSpPr/>
            <p:nvPr/>
          </p:nvSpPr>
          <p:spPr>
            <a:xfrm>
              <a:off x="-23176375" y="3940850"/>
              <a:ext cx="52800" cy="26825"/>
            </a:xfrm>
            <a:custGeom>
              <a:avLst/>
              <a:gdLst/>
              <a:ahLst/>
              <a:cxnLst/>
              <a:rect l="l" t="t" r="r" b="b"/>
              <a:pathLst>
                <a:path w="2112" h="1073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851"/>
                    <a:pt x="64" y="978"/>
                    <a:pt x="127" y="1072"/>
                  </a:cubicBezTo>
                  <a:cubicBezTo>
                    <a:pt x="410" y="883"/>
                    <a:pt x="725" y="725"/>
                    <a:pt x="1072" y="725"/>
                  </a:cubicBezTo>
                  <a:lnTo>
                    <a:pt x="2111" y="725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10"/>
            <p:cNvSpPr/>
            <p:nvPr/>
          </p:nvSpPr>
          <p:spPr>
            <a:xfrm>
              <a:off x="-23166125" y="3976300"/>
              <a:ext cx="44125" cy="26800"/>
            </a:xfrm>
            <a:custGeom>
              <a:avLst/>
              <a:gdLst/>
              <a:ahLst/>
              <a:cxnLst/>
              <a:rect l="l" t="t" r="r" b="b"/>
              <a:pathLst>
                <a:path w="1765" h="1072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851"/>
                    <a:pt x="32" y="1009"/>
                    <a:pt x="126" y="1072"/>
                  </a:cubicBezTo>
                  <a:cubicBezTo>
                    <a:pt x="347" y="820"/>
                    <a:pt x="693" y="725"/>
                    <a:pt x="1071" y="725"/>
                  </a:cubicBezTo>
                  <a:lnTo>
                    <a:pt x="1764" y="725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5" name="Google Shape;205;p10"/>
          <p:cNvSpPr/>
          <p:nvPr/>
        </p:nvSpPr>
        <p:spPr>
          <a:xfrm>
            <a:off x="1282991" y="2199274"/>
            <a:ext cx="247856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Combate o stresse</a:t>
            </a:r>
            <a:endParaRPr sz="2000" b="1" dirty="0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06" name="Google Shape;206;p10"/>
          <p:cNvSpPr/>
          <p:nvPr/>
        </p:nvSpPr>
        <p:spPr>
          <a:xfrm>
            <a:off x="4811980" y="2170625"/>
            <a:ext cx="305745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Controla o colesterol e diabetes</a:t>
            </a:r>
            <a:endParaRPr sz="20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07" name="Google Shape;207;p10"/>
          <p:cNvSpPr/>
          <p:nvPr/>
        </p:nvSpPr>
        <p:spPr>
          <a:xfrm>
            <a:off x="8481894" y="2170625"/>
            <a:ext cx="29159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Melhora a qualidade do sono</a:t>
            </a:r>
            <a:endParaRPr sz="20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1071065" y="4246374"/>
            <a:ext cx="277632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Previne doenças cardiovasculares</a:t>
            </a:r>
            <a:endParaRPr sz="20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09" name="Google Shape;209;p10"/>
          <p:cNvSpPr/>
          <p:nvPr/>
        </p:nvSpPr>
        <p:spPr>
          <a:xfrm>
            <a:off x="4537714" y="4246374"/>
            <a:ext cx="3331716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Combate o sedentarismo do dia a dia</a:t>
            </a:r>
            <a:endParaRPr sz="20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10" name="Google Shape;210;p10"/>
          <p:cNvSpPr/>
          <p:nvPr/>
        </p:nvSpPr>
        <p:spPr>
          <a:xfrm>
            <a:off x="8799123" y="4400262"/>
            <a:ext cx="221887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É de prática fácil</a:t>
            </a:r>
            <a:endParaRPr sz="20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"/>
          <p:cNvSpPr txBox="1">
            <a:spLocks noGrp="1"/>
          </p:cNvSpPr>
          <p:nvPr>
            <p:ph type="title"/>
          </p:nvPr>
        </p:nvSpPr>
        <p:spPr>
          <a:xfrm>
            <a:off x="1049628" y="297222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Libre Franklin"/>
              <a:buNone/>
            </a:pPr>
            <a:r>
              <a:rPr lang="pt-PT" sz="4000" b="1" dirty="0"/>
              <a:t>Que outros benefícios pode ter? </a:t>
            </a:r>
            <a:br>
              <a:rPr lang="pt-PT" sz="4000" b="1" dirty="0"/>
            </a:br>
            <a:r>
              <a:rPr lang="pt-PT" sz="4000" b="1" dirty="0"/>
              <a:t>Quais beneficiam os jovens?</a:t>
            </a:r>
            <a:endParaRPr dirty="0"/>
          </a:p>
        </p:txBody>
      </p:sp>
      <p:sp>
        <p:nvSpPr>
          <p:cNvPr id="216" name="Google Shape;216;p11"/>
          <p:cNvSpPr txBox="1"/>
          <p:nvPr/>
        </p:nvSpPr>
        <p:spPr>
          <a:xfrm>
            <a:off x="1049628" y="2902595"/>
            <a:ext cx="29415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71723"/>
              </a:buClr>
              <a:buSzPts val="2500"/>
              <a:buFont typeface="Barlow"/>
              <a:buNone/>
            </a:pPr>
            <a:r>
              <a:rPr lang="pt-PT" sz="2500" b="1" i="0" u="none" strike="noStrike" cap="none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Diminui a sonolência</a:t>
            </a:r>
            <a:endParaRPr sz="2500" b="1" i="0" u="none" strike="noStrike" cap="none" dirty="0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17" name="Google Shape;217;p11"/>
          <p:cNvSpPr/>
          <p:nvPr/>
        </p:nvSpPr>
        <p:spPr>
          <a:xfrm>
            <a:off x="4365277" y="2726833"/>
            <a:ext cx="3696482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5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Controla a vontade de comer</a:t>
            </a:r>
            <a:endParaRPr sz="25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18" name="Google Shape;218;p11"/>
          <p:cNvSpPr/>
          <p:nvPr/>
        </p:nvSpPr>
        <p:spPr>
          <a:xfrm>
            <a:off x="8435908" y="2726833"/>
            <a:ext cx="3271281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5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Melhora a postura corporal</a:t>
            </a:r>
            <a:endParaRPr/>
          </a:p>
        </p:txBody>
      </p:sp>
      <p:sp>
        <p:nvSpPr>
          <p:cNvPr id="219" name="Google Shape;219;p11"/>
          <p:cNvSpPr/>
          <p:nvPr/>
        </p:nvSpPr>
        <p:spPr>
          <a:xfrm>
            <a:off x="2520378" y="4589959"/>
            <a:ext cx="2918182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500" b="1" dirty="0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Promove o relaxamento</a:t>
            </a:r>
            <a:endParaRPr sz="2500" b="1" dirty="0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220" name="Google Shape;220;p11"/>
          <p:cNvSpPr/>
          <p:nvPr/>
        </p:nvSpPr>
        <p:spPr>
          <a:xfrm>
            <a:off x="6881636" y="4782319"/>
            <a:ext cx="3108543" cy="477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500" b="1"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rPr>
              <a:t>Melhora a memória</a:t>
            </a:r>
            <a:endParaRPr sz="2500" b="1">
              <a:solidFill>
                <a:schemeClr val="dk2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grpSp>
        <p:nvGrpSpPr>
          <p:cNvPr id="221" name="Google Shape;221;p11"/>
          <p:cNvGrpSpPr/>
          <p:nvPr/>
        </p:nvGrpSpPr>
        <p:grpSpPr>
          <a:xfrm>
            <a:off x="2291763" y="2068990"/>
            <a:ext cx="457229" cy="455975"/>
            <a:chOff x="3270450" y="3213625"/>
            <a:chExt cx="483175" cy="481850"/>
          </a:xfrm>
        </p:grpSpPr>
        <p:sp>
          <p:nvSpPr>
            <p:cNvPr id="222" name="Google Shape;222;p11"/>
            <p:cNvSpPr/>
            <p:nvPr/>
          </p:nvSpPr>
          <p:spPr>
            <a:xfrm>
              <a:off x="3392550" y="3335025"/>
              <a:ext cx="239050" cy="239050"/>
            </a:xfrm>
            <a:custGeom>
              <a:avLst/>
              <a:gdLst/>
              <a:ahLst/>
              <a:cxnLst/>
              <a:rect l="l" t="t" r="r" b="b"/>
              <a:pathLst>
                <a:path w="9562" h="9562" extrusionOk="0">
                  <a:moveTo>
                    <a:pt x="4782" y="1"/>
                  </a:moveTo>
                  <a:cubicBezTo>
                    <a:pt x="2142" y="1"/>
                    <a:pt x="1" y="2139"/>
                    <a:pt x="1" y="4780"/>
                  </a:cubicBezTo>
                  <a:cubicBezTo>
                    <a:pt x="1" y="7421"/>
                    <a:pt x="2142" y="9562"/>
                    <a:pt x="4782" y="9562"/>
                  </a:cubicBezTo>
                  <a:cubicBezTo>
                    <a:pt x="7420" y="9562"/>
                    <a:pt x="9561" y="7421"/>
                    <a:pt x="9561" y="4780"/>
                  </a:cubicBezTo>
                  <a:cubicBezTo>
                    <a:pt x="9561" y="2139"/>
                    <a:pt x="7420" y="1"/>
                    <a:pt x="4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1"/>
            <p:cNvSpPr/>
            <p:nvPr/>
          </p:nvSpPr>
          <p:spPr>
            <a:xfrm>
              <a:off x="3270450" y="3213625"/>
              <a:ext cx="483175" cy="481850"/>
            </a:xfrm>
            <a:custGeom>
              <a:avLst/>
              <a:gdLst/>
              <a:ahLst/>
              <a:cxnLst/>
              <a:rect l="l" t="t" r="r" b="b"/>
              <a:pathLst>
                <a:path w="19327" h="19274" extrusionOk="0">
                  <a:moveTo>
                    <a:pt x="9666" y="3728"/>
                  </a:moveTo>
                  <a:cubicBezTo>
                    <a:pt x="12925" y="3728"/>
                    <a:pt x="15575" y="6378"/>
                    <a:pt x="15575" y="9636"/>
                  </a:cubicBezTo>
                  <a:cubicBezTo>
                    <a:pt x="15575" y="12894"/>
                    <a:pt x="12925" y="15547"/>
                    <a:pt x="9666" y="15547"/>
                  </a:cubicBezTo>
                  <a:cubicBezTo>
                    <a:pt x="6405" y="15547"/>
                    <a:pt x="3755" y="12894"/>
                    <a:pt x="3755" y="9636"/>
                  </a:cubicBezTo>
                  <a:cubicBezTo>
                    <a:pt x="3755" y="6378"/>
                    <a:pt x="6405" y="3728"/>
                    <a:pt x="9666" y="3728"/>
                  </a:cubicBezTo>
                  <a:close/>
                  <a:moveTo>
                    <a:pt x="9665" y="0"/>
                  </a:moveTo>
                  <a:cubicBezTo>
                    <a:pt x="9575" y="0"/>
                    <a:pt x="9484" y="22"/>
                    <a:pt x="9402" y="66"/>
                  </a:cubicBezTo>
                  <a:lnTo>
                    <a:pt x="7532" y="1054"/>
                  </a:lnTo>
                  <a:lnTo>
                    <a:pt x="5418" y="1054"/>
                  </a:lnTo>
                  <a:cubicBezTo>
                    <a:pt x="5231" y="1054"/>
                    <a:pt x="5056" y="1144"/>
                    <a:pt x="4954" y="1301"/>
                  </a:cubicBezTo>
                  <a:lnTo>
                    <a:pt x="3752" y="3053"/>
                  </a:lnTo>
                  <a:lnTo>
                    <a:pt x="1879" y="4041"/>
                  </a:lnTo>
                  <a:cubicBezTo>
                    <a:pt x="1717" y="4128"/>
                    <a:pt x="1605" y="4288"/>
                    <a:pt x="1584" y="4474"/>
                  </a:cubicBezTo>
                  <a:lnTo>
                    <a:pt x="1328" y="6588"/>
                  </a:lnTo>
                  <a:lnTo>
                    <a:pt x="127" y="8341"/>
                  </a:lnTo>
                  <a:cubicBezTo>
                    <a:pt x="24" y="8491"/>
                    <a:pt x="0" y="8687"/>
                    <a:pt x="67" y="8859"/>
                  </a:cubicBezTo>
                  <a:lnTo>
                    <a:pt x="816" y="10852"/>
                  </a:lnTo>
                  <a:lnTo>
                    <a:pt x="560" y="12966"/>
                  </a:lnTo>
                  <a:cubicBezTo>
                    <a:pt x="536" y="13150"/>
                    <a:pt x="606" y="13334"/>
                    <a:pt x="744" y="13457"/>
                  </a:cubicBezTo>
                  <a:lnTo>
                    <a:pt x="2325" y="14869"/>
                  </a:lnTo>
                  <a:lnTo>
                    <a:pt x="3075" y="16860"/>
                  </a:lnTo>
                  <a:cubicBezTo>
                    <a:pt x="3141" y="17034"/>
                    <a:pt x="3289" y="17164"/>
                    <a:pt x="3466" y="17209"/>
                  </a:cubicBezTo>
                  <a:lnTo>
                    <a:pt x="5520" y="17718"/>
                  </a:lnTo>
                  <a:lnTo>
                    <a:pt x="7101" y="19130"/>
                  </a:lnTo>
                  <a:cubicBezTo>
                    <a:pt x="7205" y="19223"/>
                    <a:pt x="7340" y="19273"/>
                    <a:pt x="7477" y="19273"/>
                  </a:cubicBezTo>
                  <a:cubicBezTo>
                    <a:pt x="7523" y="19273"/>
                    <a:pt x="7568" y="19268"/>
                    <a:pt x="7613" y="19257"/>
                  </a:cubicBezTo>
                  <a:lnTo>
                    <a:pt x="9666" y="18745"/>
                  </a:lnTo>
                  <a:lnTo>
                    <a:pt x="11717" y="19254"/>
                  </a:lnTo>
                  <a:cubicBezTo>
                    <a:pt x="11759" y="19266"/>
                    <a:pt x="11807" y="19272"/>
                    <a:pt x="11853" y="19272"/>
                  </a:cubicBezTo>
                  <a:cubicBezTo>
                    <a:pt x="11991" y="19272"/>
                    <a:pt x="12124" y="19221"/>
                    <a:pt x="12229" y="19127"/>
                  </a:cubicBezTo>
                  <a:lnTo>
                    <a:pt x="13810" y="17715"/>
                  </a:lnTo>
                  <a:lnTo>
                    <a:pt x="15861" y="17206"/>
                  </a:lnTo>
                  <a:cubicBezTo>
                    <a:pt x="16041" y="17161"/>
                    <a:pt x="16186" y="17031"/>
                    <a:pt x="16252" y="16857"/>
                  </a:cubicBezTo>
                  <a:lnTo>
                    <a:pt x="17002" y="14866"/>
                  </a:lnTo>
                  <a:lnTo>
                    <a:pt x="18583" y="13454"/>
                  </a:lnTo>
                  <a:cubicBezTo>
                    <a:pt x="18721" y="13331"/>
                    <a:pt x="18791" y="13147"/>
                    <a:pt x="18766" y="12963"/>
                  </a:cubicBezTo>
                  <a:lnTo>
                    <a:pt x="18514" y="10849"/>
                  </a:lnTo>
                  <a:lnTo>
                    <a:pt x="19263" y="8856"/>
                  </a:lnTo>
                  <a:cubicBezTo>
                    <a:pt x="19327" y="8684"/>
                    <a:pt x="19306" y="8491"/>
                    <a:pt x="19200" y="8338"/>
                  </a:cubicBezTo>
                  <a:lnTo>
                    <a:pt x="18002" y="6588"/>
                  </a:lnTo>
                  <a:lnTo>
                    <a:pt x="17746" y="4471"/>
                  </a:lnTo>
                  <a:cubicBezTo>
                    <a:pt x="17725" y="4288"/>
                    <a:pt x="17613" y="4128"/>
                    <a:pt x="17451" y="4041"/>
                  </a:cubicBezTo>
                  <a:lnTo>
                    <a:pt x="15578" y="3050"/>
                  </a:lnTo>
                  <a:lnTo>
                    <a:pt x="14379" y="1298"/>
                  </a:lnTo>
                  <a:cubicBezTo>
                    <a:pt x="14274" y="1144"/>
                    <a:pt x="14099" y="1054"/>
                    <a:pt x="13912" y="1054"/>
                  </a:cubicBezTo>
                  <a:lnTo>
                    <a:pt x="11798" y="1054"/>
                  </a:lnTo>
                  <a:lnTo>
                    <a:pt x="9928" y="66"/>
                  </a:lnTo>
                  <a:cubicBezTo>
                    <a:pt x="9846" y="22"/>
                    <a:pt x="9755" y="0"/>
                    <a:pt x="96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4" name="Google Shape;224;p11"/>
          <p:cNvGrpSpPr/>
          <p:nvPr/>
        </p:nvGrpSpPr>
        <p:grpSpPr>
          <a:xfrm>
            <a:off x="5831719" y="2084788"/>
            <a:ext cx="653966" cy="331743"/>
            <a:chOff x="1190625" y="1524975"/>
            <a:chExt cx="5219200" cy="2645475"/>
          </a:xfrm>
        </p:grpSpPr>
        <p:sp>
          <p:nvSpPr>
            <p:cNvPr id="225" name="Google Shape;225;p11"/>
            <p:cNvSpPr/>
            <p:nvPr/>
          </p:nvSpPr>
          <p:spPr>
            <a:xfrm>
              <a:off x="1190625" y="1524975"/>
              <a:ext cx="5219200" cy="2023275"/>
            </a:xfrm>
            <a:custGeom>
              <a:avLst/>
              <a:gdLst/>
              <a:ahLst/>
              <a:cxnLst/>
              <a:rect l="l" t="t" r="r" b="b"/>
              <a:pathLst>
                <a:path w="208768" h="80931" extrusionOk="0">
                  <a:moveTo>
                    <a:pt x="86801" y="0"/>
                  </a:moveTo>
                  <a:cubicBezTo>
                    <a:pt x="81419" y="0"/>
                    <a:pt x="77048" y="4371"/>
                    <a:pt x="77048" y="9753"/>
                  </a:cubicBezTo>
                  <a:lnTo>
                    <a:pt x="77048" y="15071"/>
                  </a:lnTo>
                  <a:cubicBezTo>
                    <a:pt x="77048" y="32587"/>
                    <a:pt x="62793" y="46842"/>
                    <a:pt x="45276" y="46842"/>
                  </a:cubicBezTo>
                  <a:cubicBezTo>
                    <a:pt x="32979" y="46842"/>
                    <a:pt x="21660" y="39633"/>
                    <a:pt x="16473" y="28510"/>
                  </a:cubicBezTo>
                  <a:lnTo>
                    <a:pt x="14973" y="25281"/>
                  </a:lnTo>
                  <a:cubicBezTo>
                    <a:pt x="13668" y="22540"/>
                    <a:pt x="10895" y="20746"/>
                    <a:pt x="7861" y="20746"/>
                  </a:cubicBezTo>
                  <a:cubicBezTo>
                    <a:pt x="3523" y="20746"/>
                    <a:pt x="0" y="24269"/>
                    <a:pt x="0" y="28608"/>
                  </a:cubicBezTo>
                  <a:lnTo>
                    <a:pt x="0" y="80930"/>
                  </a:lnTo>
                  <a:lnTo>
                    <a:pt x="208767" y="80930"/>
                  </a:lnTo>
                  <a:cubicBezTo>
                    <a:pt x="207658" y="69415"/>
                    <a:pt x="197937" y="60347"/>
                    <a:pt x="186129" y="60347"/>
                  </a:cubicBezTo>
                  <a:lnTo>
                    <a:pt x="183421" y="60347"/>
                  </a:lnTo>
                  <a:cubicBezTo>
                    <a:pt x="171254" y="60347"/>
                    <a:pt x="159413" y="56433"/>
                    <a:pt x="149660" y="49224"/>
                  </a:cubicBezTo>
                  <a:lnTo>
                    <a:pt x="134459" y="64424"/>
                  </a:lnTo>
                  <a:lnTo>
                    <a:pt x="125815" y="55780"/>
                  </a:lnTo>
                  <a:lnTo>
                    <a:pt x="140135" y="41460"/>
                  </a:lnTo>
                  <a:lnTo>
                    <a:pt x="132991" y="35491"/>
                  </a:lnTo>
                  <a:lnTo>
                    <a:pt x="117203" y="51311"/>
                  </a:lnTo>
                  <a:lnTo>
                    <a:pt x="108526" y="42634"/>
                  </a:lnTo>
                  <a:lnTo>
                    <a:pt x="123564" y="27629"/>
                  </a:lnTo>
                  <a:lnTo>
                    <a:pt x="116388" y="21692"/>
                  </a:lnTo>
                  <a:lnTo>
                    <a:pt x="99915" y="38165"/>
                  </a:lnTo>
                  <a:lnTo>
                    <a:pt x="91270" y="29521"/>
                  </a:lnTo>
                  <a:lnTo>
                    <a:pt x="106961" y="13831"/>
                  </a:lnTo>
                  <a:lnTo>
                    <a:pt x="93064" y="2251"/>
                  </a:lnTo>
                  <a:cubicBezTo>
                    <a:pt x="91303" y="783"/>
                    <a:pt x="89085" y="0"/>
                    <a:pt x="868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11"/>
            <p:cNvSpPr/>
            <p:nvPr/>
          </p:nvSpPr>
          <p:spPr>
            <a:xfrm>
              <a:off x="1249325" y="3854025"/>
              <a:ext cx="5104225" cy="316425"/>
            </a:xfrm>
            <a:custGeom>
              <a:avLst/>
              <a:gdLst/>
              <a:ahLst/>
              <a:cxnLst/>
              <a:rect l="l" t="t" r="r" b="b"/>
              <a:pathLst>
                <a:path w="204169" h="12657" extrusionOk="0">
                  <a:moveTo>
                    <a:pt x="1" y="0"/>
                  </a:moveTo>
                  <a:cubicBezTo>
                    <a:pt x="3719" y="7503"/>
                    <a:pt x="11450" y="12657"/>
                    <a:pt x="20388" y="12657"/>
                  </a:cubicBezTo>
                  <a:lnTo>
                    <a:pt x="183781" y="12657"/>
                  </a:lnTo>
                  <a:cubicBezTo>
                    <a:pt x="192719" y="12657"/>
                    <a:pt x="200450" y="7503"/>
                    <a:pt x="2041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7" name="Google Shape;227;p11"/>
          <p:cNvGrpSpPr/>
          <p:nvPr/>
        </p:nvGrpSpPr>
        <p:grpSpPr>
          <a:xfrm>
            <a:off x="9685400" y="2090306"/>
            <a:ext cx="475192" cy="472645"/>
            <a:chOff x="-24353075" y="3891250"/>
            <a:chExt cx="293800" cy="292225"/>
          </a:xfrm>
        </p:grpSpPr>
        <p:sp>
          <p:nvSpPr>
            <p:cNvPr id="228" name="Google Shape;228;p11"/>
            <p:cNvSpPr/>
            <p:nvPr/>
          </p:nvSpPr>
          <p:spPr>
            <a:xfrm>
              <a:off x="-24251475" y="4012525"/>
              <a:ext cx="88225" cy="65400"/>
            </a:xfrm>
            <a:custGeom>
              <a:avLst/>
              <a:gdLst/>
              <a:ahLst/>
              <a:cxnLst/>
              <a:rect l="l" t="t" r="r" b="b"/>
              <a:pathLst>
                <a:path w="3529" h="2616" extrusionOk="0">
                  <a:moveTo>
                    <a:pt x="725" y="1"/>
                  </a:moveTo>
                  <a:cubicBezTo>
                    <a:pt x="315" y="1"/>
                    <a:pt x="0" y="347"/>
                    <a:pt x="0" y="725"/>
                  </a:cubicBezTo>
                  <a:cubicBezTo>
                    <a:pt x="0" y="1356"/>
                    <a:pt x="1040" y="2049"/>
                    <a:pt x="1733" y="2616"/>
                  </a:cubicBezTo>
                  <a:cubicBezTo>
                    <a:pt x="2458" y="2017"/>
                    <a:pt x="3466" y="1356"/>
                    <a:pt x="3466" y="725"/>
                  </a:cubicBezTo>
                  <a:cubicBezTo>
                    <a:pt x="3529" y="410"/>
                    <a:pt x="3277" y="1"/>
                    <a:pt x="2804" y="1"/>
                  </a:cubicBezTo>
                  <a:cubicBezTo>
                    <a:pt x="2300" y="1"/>
                    <a:pt x="2111" y="599"/>
                    <a:pt x="2111" y="599"/>
                  </a:cubicBezTo>
                  <a:cubicBezTo>
                    <a:pt x="2063" y="745"/>
                    <a:pt x="1906" y="824"/>
                    <a:pt x="1753" y="824"/>
                  </a:cubicBezTo>
                  <a:cubicBezTo>
                    <a:pt x="1607" y="824"/>
                    <a:pt x="1464" y="753"/>
                    <a:pt x="1418" y="599"/>
                  </a:cubicBezTo>
                  <a:cubicBezTo>
                    <a:pt x="1418" y="568"/>
                    <a:pt x="1229" y="1"/>
                    <a:pt x="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1"/>
            <p:cNvSpPr/>
            <p:nvPr/>
          </p:nvSpPr>
          <p:spPr>
            <a:xfrm>
              <a:off x="-24353075" y="3891250"/>
              <a:ext cx="293800" cy="292225"/>
            </a:xfrm>
            <a:custGeom>
              <a:avLst/>
              <a:gdLst/>
              <a:ahLst/>
              <a:cxnLst/>
              <a:rect l="l" t="t" r="r" b="b"/>
              <a:pathLst>
                <a:path w="11752" h="11689" extrusionOk="0">
                  <a:moveTo>
                    <a:pt x="6837" y="4159"/>
                  </a:moveTo>
                  <a:cubicBezTo>
                    <a:pt x="7624" y="4159"/>
                    <a:pt x="8223" y="4789"/>
                    <a:pt x="8223" y="5576"/>
                  </a:cubicBezTo>
                  <a:cubicBezTo>
                    <a:pt x="8254" y="6616"/>
                    <a:pt x="7309" y="7183"/>
                    <a:pt x="6049" y="8223"/>
                  </a:cubicBezTo>
                  <a:cubicBezTo>
                    <a:pt x="5986" y="8286"/>
                    <a:pt x="5907" y="8317"/>
                    <a:pt x="5829" y="8317"/>
                  </a:cubicBezTo>
                  <a:cubicBezTo>
                    <a:pt x="5750" y="8317"/>
                    <a:pt x="5671" y="8286"/>
                    <a:pt x="5608" y="8223"/>
                  </a:cubicBezTo>
                  <a:cubicBezTo>
                    <a:pt x="4348" y="7183"/>
                    <a:pt x="3403" y="6585"/>
                    <a:pt x="3403" y="5576"/>
                  </a:cubicBezTo>
                  <a:cubicBezTo>
                    <a:pt x="3403" y="4789"/>
                    <a:pt x="4033" y="4159"/>
                    <a:pt x="4789" y="4159"/>
                  </a:cubicBezTo>
                  <a:cubicBezTo>
                    <a:pt x="5293" y="4159"/>
                    <a:pt x="5608" y="4411"/>
                    <a:pt x="5797" y="4663"/>
                  </a:cubicBezTo>
                  <a:cubicBezTo>
                    <a:pt x="6018" y="4411"/>
                    <a:pt x="6364" y="4159"/>
                    <a:pt x="6837" y="4159"/>
                  </a:cubicBezTo>
                  <a:close/>
                  <a:moveTo>
                    <a:pt x="4474" y="0"/>
                  </a:moveTo>
                  <a:cubicBezTo>
                    <a:pt x="3875" y="0"/>
                    <a:pt x="3466" y="473"/>
                    <a:pt x="3466" y="1008"/>
                  </a:cubicBezTo>
                  <a:lnTo>
                    <a:pt x="3466" y="3466"/>
                  </a:lnTo>
                  <a:lnTo>
                    <a:pt x="1008" y="3466"/>
                  </a:lnTo>
                  <a:cubicBezTo>
                    <a:pt x="410" y="3466"/>
                    <a:pt x="0" y="3938"/>
                    <a:pt x="0" y="4474"/>
                  </a:cubicBezTo>
                  <a:lnTo>
                    <a:pt x="0" y="7246"/>
                  </a:lnTo>
                  <a:cubicBezTo>
                    <a:pt x="0" y="7813"/>
                    <a:pt x="473" y="8254"/>
                    <a:pt x="1008" y="8254"/>
                  </a:cubicBezTo>
                  <a:lnTo>
                    <a:pt x="3466" y="8254"/>
                  </a:lnTo>
                  <a:lnTo>
                    <a:pt x="3466" y="10649"/>
                  </a:lnTo>
                  <a:cubicBezTo>
                    <a:pt x="3466" y="11247"/>
                    <a:pt x="3938" y="11688"/>
                    <a:pt x="4474" y="11688"/>
                  </a:cubicBezTo>
                  <a:lnTo>
                    <a:pt x="7246" y="11688"/>
                  </a:lnTo>
                  <a:cubicBezTo>
                    <a:pt x="7813" y="11688"/>
                    <a:pt x="8254" y="11216"/>
                    <a:pt x="8254" y="10649"/>
                  </a:cubicBezTo>
                  <a:lnTo>
                    <a:pt x="8254" y="8254"/>
                  </a:lnTo>
                  <a:lnTo>
                    <a:pt x="10680" y="8254"/>
                  </a:lnTo>
                  <a:cubicBezTo>
                    <a:pt x="11279" y="8254"/>
                    <a:pt x="11720" y="7782"/>
                    <a:pt x="11720" y="7246"/>
                  </a:cubicBezTo>
                  <a:lnTo>
                    <a:pt x="11720" y="4474"/>
                  </a:lnTo>
                  <a:cubicBezTo>
                    <a:pt x="11751" y="3938"/>
                    <a:pt x="11279" y="3466"/>
                    <a:pt x="10680" y="3466"/>
                  </a:cubicBezTo>
                  <a:lnTo>
                    <a:pt x="8254" y="3466"/>
                  </a:lnTo>
                  <a:lnTo>
                    <a:pt x="8254" y="1008"/>
                  </a:lnTo>
                  <a:cubicBezTo>
                    <a:pt x="8254" y="410"/>
                    <a:pt x="7782" y="0"/>
                    <a:pt x="72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0" name="Google Shape;230;p11"/>
          <p:cNvGrpSpPr/>
          <p:nvPr/>
        </p:nvGrpSpPr>
        <p:grpSpPr>
          <a:xfrm>
            <a:off x="3763683" y="4045161"/>
            <a:ext cx="431571" cy="431571"/>
            <a:chOff x="5651375" y="3806450"/>
            <a:chExt cx="481825" cy="481825"/>
          </a:xfrm>
        </p:grpSpPr>
        <p:sp>
          <p:nvSpPr>
            <p:cNvPr id="231" name="Google Shape;231;p11"/>
            <p:cNvSpPr/>
            <p:nvPr/>
          </p:nvSpPr>
          <p:spPr>
            <a:xfrm>
              <a:off x="5793425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3" y="1"/>
                    <a:pt x="0" y="251"/>
                    <a:pt x="0" y="564"/>
                  </a:cubicBezTo>
                  <a:cubicBezTo>
                    <a:pt x="0" y="877"/>
                    <a:pt x="253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1"/>
            <p:cNvSpPr/>
            <p:nvPr/>
          </p:nvSpPr>
          <p:spPr>
            <a:xfrm>
              <a:off x="5794475" y="4089725"/>
              <a:ext cx="195600" cy="84725"/>
            </a:xfrm>
            <a:custGeom>
              <a:avLst/>
              <a:gdLst/>
              <a:ahLst/>
              <a:cxnLst/>
              <a:rect l="l" t="t" r="r" b="b"/>
              <a:pathLst>
                <a:path w="7824" h="3389" extrusionOk="0">
                  <a:moveTo>
                    <a:pt x="1" y="1"/>
                  </a:moveTo>
                  <a:cubicBezTo>
                    <a:pt x="284" y="1943"/>
                    <a:pt x="1949" y="3385"/>
                    <a:pt x="3912" y="3388"/>
                  </a:cubicBezTo>
                  <a:cubicBezTo>
                    <a:pt x="5875" y="3385"/>
                    <a:pt x="7541" y="1943"/>
                    <a:pt x="78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11"/>
            <p:cNvSpPr/>
            <p:nvPr/>
          </p:nvSpPr>
          <p:spPr>
            <a:xfrm>
              <a:off x="5651375" y="3806450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6249" y="5686"/>
                  </a:moveTo>
                  <a:cubicBezTo>
                    <a:pt x="6932" y="5686"/>
                    <a:pt x="7549" y="6098"/>
                    <a:pt x="7811" y="6730"/>
                  </a:cubicBezTo>
                  <a:cubicBezTo>
                    <a:pt x="8073" y="7363"/>
                    <a:pt x="7929" y="8092"/>
                    <a:pt x="7444" y="8576"/>
                  </a:cubicBezTo>
                  <a:cubicBezTo>
                    <a:pt x="7122" y="8901"/>
                    <a:pt x="6689" y="9073"/>
                    <a:pt x="6248" y="9073"/>
                  </a:cubicBezTo>
                  <a:cubicBezTo>
                    <a:pt x="6029" y="9073"/>
                    <a:pt x="5808" y="9031"/>
                    <a:pt x="5598" y="8944"/>
                  </a:cubicBezTo>
                  <a:cubicBezTo>
                    <a:pt x="4966" y="8682"/>
                    <a:pt x="4553" y="8064"/>
                    <a:pt x="4553" y="7378"/>
                  </a:cubicBezTo>
                  <a:cubicBezTo>
                    <a:pt x="4556" y="6441"/>
                    <a:pt x="5312" y="5686"/>
                    <a:pt x="6249" y="5686"/>
                  </a:cubicBezTo>
                  <a:close/>
                  <a:moveTo>
                    <a:pt x="13024" y="5683"/>
                  </a:moveTo>
                  <a:cubicBezTo>
                    <a:pt x="13242" y="5683"/>
                    <a:pt x="13462" y="5725"/>
                    <a:pt x="13671" y="5812"/>
                  </a:cubicBezTo>
                  <a:cubicBezTo>
                    <a:pt x="14304" y="6074"/>
                    <a:pt x="14716" y="6691"/>
                    <a:pt x="14716" y="7378"/>
                  </a:cubicBezTo>
                  <a:cubicBezTo>
                    <a:pt x="14716" y="8314"/>
                    <a:pt x="13957" y="9073"/>
                    <a:pt x="13024" y="9073"/>
                  </a:cubicBezTo>
                  <a:cubicBezTo>
                    <a:pt x="12337" y="9073"/>
                    <a:pt x="11720" y="8658"/>
                    <a:pt x="11458" y="8025"/>
                  </a:cubicBezTo>
                  <a:cubicBezTo>
                    <a:pt x="11196" y="7393"/>
                    <a:pt x="11341" y="6664"/>
                    <a:pt x="11825" y="6179"/>
                  </a:cubicBezTo>
                  <a:cubicBezTo>
                    <a:pt x="12150" y="5855"/>
                    <a:pt x="12583" y="5683"/>
                    <a:pt x="13024" y="5683"/>
                  </a:cubicBezTo>
                  <a:close/>
                  <a:moveTo>
                    <a:pt x="14153" y="10202"/>
                  </a:moveTo>
                  <a:cubicBezTo>
                    <a:pt x="14463" y="10202"/>
                    <a:pt x="14716" y="10452"/>
                    <a:pt x="14716" y="10766"/>
                  </a:cubicBezTo>
                  <a:cubicBezTo>
                    <a:pt x="14716" y="13566"/>
                    <a:pt x="12437" y="15849"/>
                    <a:pt x="9636" y="15849"/>
                  </a:cubicBezTo>
                  <a:cubicBezTo>
                    <a:pt x="6833" y="15849"/>
                    <a:pt x="4553" y="13566"/>
                    <a:pt x="4553" y="10766"/>
                  </a:cubicBezTo>
                  <a:cubicBezTo>
                    <a:pt x="4553" y="10452"/>
                    <a:pt x="4806" y="10202"/>
                    <a:pt x="5119" y="10202"/>
                  </a:cubicBezTo>
                  <a:close/>
                  <a:moveTo>
                    <a:pt x="9636" y="0"/>
                  </a:moveTo>
                  <a:cubicBezTo>
                    <a:pt x="4342" y="0"/>
                    <a:pt x="0" y="4343"/>
                    <a:pt x="0" y="9636"/>
                  </a:cubicBezTo>
                  <a:cubicBezTo>
                    <a:pt x="0" y="14930"/>
                    <a:pt x="4342" y="19272"/>
                    <a:pt x="9636" y="19272"/>
                  </a:cubicBezTo>
                  <a:cubicBezTo>
                    <a:pt x="14927" y="19272"/>
                    <a:pt x="19272" y="14930"/>
                    <a:pt x="19272" y="9636"/>
                  </a:cubicBezTo>
                  <a:cubicBezTo>
                    <a:pt x="19272" y="4343"/>
                    <a:pt x="14930" y="0"/>
                    <a:pt x="96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11"/>
            <p:cNvSpPr/>
            <p:nvPr/>
          </p:nvSpPr>
          <p:spPr>
            <a:xfrm>
              <a:off x="5962800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cubicBezTo>
                    <a:pt x="1" y="877"/>
                    <a:pt x="254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5" name="Google Shape;235;p11"/>
          <p:cNvGrpSpPr/>
          <p:nvPr/>
        </p:nvGrpSpPr>
        <p:grpSpPr>
          <a:xfrm>
            <a:off x="8186031" y="4158420"/>
            <a:ext cx="499752" cy="431539"/>
            <a:chOff x="-42651700" y="3217825"/>
            <a:chExt cx="367600" cy="317425"/>
          </a:xfrm>
        </p:grpSpPr>
        <p:sp>
          <p:nvSpPr>
            <p:cNvPr id="236" name="Google Shape;236;p11"/>
            <p:cNvSpPr/>
            <p:nvPr/>
          </p:nvSpPr>
          <p:spPr>
            <a:xfrm>
              <a:off x="-42651700" y="3239075"/>
              <a:ext cx="367600" cy="296175"/>
            </a:xfrm>
            <a:custGeom>
              <a:avLst/>
              <a:gdLst/>
              <a:ahLst/>
              <a:cxnLst/>
              <a:rect l="l" t="t" r="r" b="b"/>
              <a:pathLst>
                <a:path w="14704" h="11847" extrusionOk="0">
                  <a:moveTo>
                    <a:pt x="7370" y="797"/>
                  </a:moveTo>
                  <a:cubicBezTo>
                    <a:pt x="8536" y="797"/>
                    <a:pt x="9694" y="1246"/>
                    <a:pt x="10576" y="2143"/>
                  </a:cubicBezTo>
                  <a:cubicBezTo>
                    <a:pt x="12340" y="3908"/>
                    <a:pt x="12340" y="6775"/>
                    <a:pt x="10576" y="8539"/>
                  </a:cubicBezTo>
                  <a:cubicBezTo>
                    <a:pt x="9757" y="9390"/>
                    <a:pt x="8623" y="9894"/>
                    <a:pt x="7363" y="9894"/>
                  </a:cubicBezTo>
                  <a:cubicBezTo>
                    <a:pt x="6102" y="9894"/>
                    <a:pt x="4937" y="9358"/>
                    <a:pt x="4118" y="8539"/>
                  </a:cubicBezTo>
                  <a:cubicBezTo>
                    <a:pt x="2353" y="6775"/>
                    <a:pt x="2353" y="3908"/>
                    <a:pt x="4118" y="2143"/>
                  </a:cubicBezTo>
                  <a:cubicBezTo>
                    <a:pt x="5031" y="1246"/>
                    <a:pt x="6205" y="797"/>
                    <a:pt x="7370" y="797"/>
                  </a:cubicBezTo>
                  <a:close/>
                  <a:moveTo>
                    <a:pt x="7326" y="1"/>
                  </a:moveTo>
                  <a:cubicBezTo>
                    <a:pt x="2091" y="1"/>
                    <a:pt x="0" y="6750"/>
                    <a:pt x="4275" y="9768"/>
                  </a:cubicBezTo>
                  <a:lnTo>
                    <a:pt x="3424" y="11280"/>
                  </a:lnTo>
                  <a:cubicBezTo>
                    <a:pt x="3298" y="11532"/>
                    <a:pt x="3487" y="11847"/>
                    <a:pt x="3771" y="11847"/>
                  </a:cubicBezTo>
                  <a:cubicBezTo>
                    <a:pt x="3929" y="11847"/>
                    <a:pt x="4086" y="11784"/>
                    <a:pt x="4118" y="11626"/>
                  </a:cubicBezTo>
                  <a:lnTo>
                    <a:pt x="5000" y="10209"/>
                  </a:lnTo>
                  <a:cubicBezTo>
                    <a:pt x="5740" y="10571"/>
                    <a:pt x="6543" y="10752"/>
                    <a:pt x="7351" y="10752"/>
                  </a:cubicBezTo>
                  <a:cubicBezTo>
                    <a:pt x="8158" y="10752"/>
                    <a:pt x="8969" y="10571"/>
                    <a:pt x="9725" y="10209"/>
                  </a:cubicBezTo>
                  <a:lnTo>
                    <a:pt x="10576" y="11626"/>
                  </a:lnTo>
                  <a:cubicBezTo>
                    <a:pt x="10671" y="11784"/>
                    <a:pt x="10828" y="11847"/>
                    <a:pt x="10923" y="11847"/>
                  </a:cubicBezTo>
                  <a:cubicBezTo>
                    <a:pt x="11238" y="11847"/>
                    <a:pt x="11458" y="11532"/>
                    <a:pt x="11301" y="11280"/>
                  </a:cubicBezTo>
                  <a:lnTo>
                    <a:pt x="10419" y="9768"/>
                  </a:lnTo>
                  <a:cubicBezTo>
                    <a:pt x="14703" y="6775"/>
                    <a:pt x="12592" y="1"/>
                    <a:pt x="7363" y="1"/>
                  </a:cubicBezTo>
                  <a:cubicBezTo>
                    <a:pt x="7350" y="1"/>
                    <a:pt x="7338" y="1"/>
                    <a:pt x="732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1"/>
            <p:cNvSpPr/>
            <p:nvPr/>
          </p:nvSpPr>
          <p:spPr>
            <a:xfrm>
              <a:off x="-42419600" y="3217825"/>
              <a:ext cx="106350" cy="106350"/>
            </a:xfrm>
            <a:custGeom>
              <a:avLst/>
              <a:gdLst/>
              <a:ahLst/>
              <a:cxnLst/>
              <a:rect l="l" t="t" r="r" b="b"/>
              <a:pathLst>
                <a:path w="4254" h="4254" extrusionOk="0">
                  <a:moveTo>
                    <a:pt x="1355" y="0"/>
                  </a:moveTo>
                  <a:cubicBezTo>
                    <a:pt x="882" y="0"/>
                    <a:pt x="410" y="95"/>
                    <a:pt x="0" y="315"/>
                  </a:cubicBezTo>
                  <a:cubicBezTo>
                    <a:pt x="1891" y="946"/>
                    <a:pt x="3340" y="2395"/>
                    <a:pt x="3938" y="4254"/>
                  </a:cubicBezTo>
                  <a:cubicBezTo>
                    <a:pt x="4128" y="3844"/>
                    <a:pt x="4254" y="3371"/>
                    <a:pt x="4254" y="2899"/>
                  </a:cubicBezTo>
                  <a:cubicBezTo>
                    <a:pt x="4254" y="1292"/>
                    <a:pt x="2962" y="0"/>
                    <a:pt x="1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1"/>
            <p:cNvSpPr/>
            <p:nvPr/>
          </p:nvSpPr>
          <p:spPr>
            <a:xfrm>
              <a:off x="-42623600" y="3218600"/>
              <a:ext cx="106350" cy="106375"/>
            </a:xfrm>
            <a:custGeom>
              <a:avLst/>
              <a:gdLst/>
              <a:ahLst/>
              <a:cxnLst/>
              <a:rect l="l" t="t" r="r" b="b"/>
              <a:pathLst>
                <a:path w="4254" h="4255" extrusionOk="0">
                  <a:moveTo>
                    <a:pt x="2931" y="1"/>
                  </a:moveTo>
                  <a:cubicBezTo>
                    <a:pt x="1292" y="1"/>
                    <a:pt x="1" y="1293"/>
                    <a:pt x="1" y="2899"/>
                  </a:cubicBezTo>
                  <a:cubicBezTo>
                    <a:pt x="1" y="3372"/>
                    <a:pt x="127" y="3845"/>
                    <a:pt x="316" y="4254"/>
                  </a:cubicBezTo>
                  <a:cubicBezTo>
                    <a:pt x="977" y="2364"/>
                    <a:pt x="2426" y="915"/>
                    <a:pt x="4254" y="316"/>
                  </a:cubicBezTo>
                  <a:cubicBezTo>
                    <a:pt x="3876" y="127"/>
                    <a:pt x="3403" y="1"/>
                    <a:pt x="29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1"/>
            <p:cNvSpPr/>
            <p:nvPr/>
          </p:nvSpPr>
          <p:spPr>
            <a:xfrm>
              <a:off x="-42561375" y="3279250"/>
              <a:ext cx="185900" cy="186700"/>
            </a:xfrm>
            <a:custGeom>
              <a:avLst/>
              <a:gdLst/>
              <a:ahLst/>
              <a:cxnLst/>
              <a:rect l="l" t="t" r="r" b="b"/>
              <a:pathLst>
                <a:path w="7436" h="7468" extrusionOk="0">
                  <a:moveTo>
                    <a:pt x="3781" y="1671"/>
                  </a:moveTo>
                  <a:cubicBezTo>
                    <a:pt x="4033" y="1671"/>
                    <a:pt x="4191" y="1860"/>
                    <a:pt x="4191" y="2112"/>
                  </a:cubicBezTo>
                  <a:lnTo>
                    <a:pt x="4191" y="3340"/>
                  </a:lnTo>
                  <a:lnTo>
                    <a:pt x="5388" y="3340"/>
                  </a:lnTo>
                  <a:cubicBezTo>
                    <a:pt x="5640" y="3340"/>
                    <a:pt x="5829" y="3529"/>
                    <a:pt x="5829" y="3750"/>
                  </a:cubicBezTo>
                  <a:cubicBezTo>
                    <a:pt x="5829" y="4002"/>
                    <a:pt x="5640" y="4128"/>
                    <a:pt x="5388" y="4128"/>
                  </a:cubicBezTo>
                  <a:lnTo>
                    <a:pt x="3750" y="4128"/>
                  </a:lnTo>
                  <a:cubicBezTo>
                    <a:pt x="3498" y="4128"/>
                    <a:pt x="3308" y="3939"/>
                    <a:pt x="3308" y="3750"/>
                  </a:cubicBezTo>
                  <a:lnTo>
                    <a:pt x="3308" y="2112"/>
                  </a:lnTo>
                  <a:lnTo>
                    <a:pt x="3340" y="2112"/>
                  </a:lnTo>
                  <a:cubicBezTo>
                    <a:pt x="3340" y="1860"/>
                    <a:pt x="3529" y="1671"/>
                    <a:pt x="3781" y="1671"/>
                  </a:cubicBezTo>
                  <a:close/>
                  <a:moveTo>
                    <a:pt x="3750" y="1"/>
                  </a:moveTo>
                  <a:cubicBezTo>
                    <a:pt x="1702" y="1"/>
                    <a:pt x="32" y="1671"/>
                    <a:pt x="0" y="3750"/>
                  </a:cubicBezTo>
                  <a:cubicBezTo>
                    <a:pt x="32" y="5798"/>
                    <a:pt x="1702" y="7467"/>
                    <a:pt x="3750" y="7467"/>
                  </a:cubicBezTo>
                  <a:cubicBezTo>
                    <a:pt x="5797" y="7467"/>
                    <a:pt x="7436" y="5798"/>
                    <a:pt x="7436" y="3750"/>
                  </a:cubicBezTo>
                  <a:cubicBezTo>
                    <a:pt x="7436" y="1702"/>
                    <a:pt x="5797" y="64"/>
                    <a:pt x="3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E7D8CD4-BC72-4D83-B13D-394E59509E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385" y="1914992"/>
            <a:ext cx="8361229" cy="1633929"/>
          </a:xfrm>
        </p:spPr>
        <p:txBody>
          <a:bodyPr/>
          <a:lstStyle/>
          <a:p>
            <a:r>
              <a:rPr lang="pt-PT" sz="6000" b="1" dirty="0">
                <a:latin typeface="Libre Franklin" panose="020B0604020202020204" charset="0"/>
              </a:rPr>
              <a:t>Estudo Estatístico</a:t>
            </a:r>
          </a:p>
        </p:txBody>
      </p:sp>
    </p:spTree>
    <p:extLst>
      <p:ext uri="{BB962C8B-B14F-4D97-AF65-F5344CB8AC3E}">
        <p14:creationId xmlns:p14="http://schemas.microsoft.com/office/powerpoint/2010/main" val="242338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="" xmlns:a16="http://schemas.microsoft.com/office/drawing/2014/main" id="{6CEF8322-47E0-4EC3-BD18-F05518B91740}"/>
              </a:ext>
            </a:extLst>
          </p:cNvPr>
          <p:cNvSpPr txBox="1"/>
          <p:nvPr/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rtlCol="0" anchor="t" anchorCtr="0">
            <a:normAutofit/>
          </a:bodyPr>
          <a:lstStyle/>
          <a:p>
            <a:pPr>
              <a:lnSpc>
                <a:spcPct val="89000"/>
              </a:lnSpc>
              <a:spcAft>
                <a:spcPts val="600"/>
              </a:spcAft>
              <a:buClr>
                <a:schemeClr val="dk2"/>
              </a:buClr>
              <a:buSzPts val="4400"/>
            </a:pPr>
            <a:r>
              <a:rPr lang="pt-PT" sz="4400" b="0" i="0" u="none" strike="noStrike" cap="none" dirty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Estatística </a:t>
            </a:r>
          </a:p>
        </p:txBody>
      </p:sp>
      <p:sp>
        <p:nvSpPr>
          <p:cNvPr id="10" name="Título 7">
            <a:extLst>
              <a:ext uri="{FF2B5EF4-FFF2-40B4-BE49-F238E27FC236}">
                <a16:creationId xmlns="" xmlns:a16="http://schemas.microsoft.com/office/drawing/2014/main" id="{6A307683-C568-419C-A439-21B9FF295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723869"/>
            <a:ext cx="4447786" cy="4661941"/>
          </a:xfr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>
              <a:lnSpc>
                <a:spcPct val="160000"/>
              </a:lnSpc>
            </a:pPr>
            <a:r>
              <a:rPr lang="pt-PT" sz="1900" b="0" i="0" u="none" strike="noStrike" cap="none" dirty="0">
                <a:effectLst/>
                <a:latin typeface="Libre Franklin"/>
                <a:ea typeface="Libre Franklin"/>
                <a:cs typeface="Libre Franklin"/>
                <a:sym typeface="Libre Franklin"/>
              </a:rPr>
              <a:t>Uso de um determinado método para estudar e analisar dados. </a:t>
            </a:r>
          </a:p>
          <a:p>
            <a:pPr marL="101600" indent="0">
              <a:lnSpc>
                <a:spcPct val="160000"/>
              </a:lnSpc>
              <a:buNone/>
            </a:pPr>
            <a:endParaRPr lang="pt-PT" sz="1900" b="0" i="0" u="none" strike="noStrike" cap="none" dirty="0">
              <a:latin typeface="Libre Franklin"/>
              <a:ea typeface="Libre Franklin"/>
              <a:cs typeface="Libre Franklin"/>
              <a:sym typeface="Libre Franklin"/>
            </a:endParaRPr>
          </a:p>
          <a:p>
            <a:pPr>
              <a:lnSpc>
                <a:spcPct val="160000"/>
              </a:lnSpc>
            </a:pPr>
            <a:r>
              <a:rPr lang="pt-PT" sz="1900" b="0" i="0" u="none" strike="noStrike" cap="none" dirty="0">
                <a:effectLst/>
                <a:latin typeface="Libre Franklin"/>
                <a:ea typeface="Libre Franklin"/>
                <a:cs typeface="Libre Franklin"/>
                <a:sym typeface="Libre Franklin"/>
              </a:rPr>
              <a:t>O seu objetivo é recolher o máximo de informação com os dados que possui, analisar recorrendo a gráficos, tabelas, etc. e inferir as conclusões.</a:t>
            </a:r>
          </a:p>
          <a:p>
            <a:pPr marL="101600" indent="0">
              <a:buNone/>
            </a:pPr>
            <a:r>
              <a:rPr lang="pt-PT" sz="1900" b="0" i="0" u="none" strike="noStrike" cap="none" dirty="0">
                <a:latin typeface="Libre Franklin"/>
                <a:ea typeface="Libre Franklin"/>
                <a:cs typeface="Libre Franklin"/>
                <a:sym typeface="Libre Franklin"/>
              </a:rPr>
              <a:t/>
            </a:r>
            <a:br>
              <a:rPr lang="pt-PT" sz="1900" b="0" i="0" u="none" strike="noStrike" cap="none" dirty="0">
                <a:latin typeface="Libre Franklin"/>
                <a:ea typeface="Libre Franklin"/>
                <a:cs typeface="Libre Franklin"/>
                <a:sym typeface="Libre Franklin"/>
              </a:rPr>
            </a:br>
            <a:endParaRPr lang="pt-PT" sz="1900" b="0" i="0" u="none" strike="noStrike" cap="none" dirty="0"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EB710370-812A-4713-AB5E-BF8EE9A41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69" y="2454939"/>
            <a:ext cx="2395047" cy="23950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9494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ergaminho: Horizontal 10">
            <a:extLst>
              <a:ext uri="{FF2B5EF4-FFF2-40B4-BE49-F238E27FC236}">
                <a16:creationId xmlns="" xmlns:a16="http://schemas.microsoft.com/office/drawing/2014/main" id="{69C505AD-529B-4B2F-ABE2-061B85E10C98}"/>
              </a:ext>
            </a:extLst>
          </p:cNvPr>
          <p:cNvSpPr/>
          <p:nvPr/>
        </p:nvSpPr>
        <p:spPr>
          <a:xfrm>
            <a:off x="8542867" y="3517897"/>
            <a:ext cx="2387600" cy="1011767"/>
          </a:xfrm>
          <a:prstGeom prst="horizontalScroll">
            <a:avLst>
              <a:gd name="adj" fmla="val 13337"/>
            </a:avLst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Pergaminho: Horizontal 9">
            <a:extLst>
              <a:ext uri="{FF2B5EF4-FFF2-40B4-BE49-F238E27FC236}">
                <a16:creationId xmlns="" xmlns:a16="http://schemas.microsoft.com/office/drawing/2014/main" id="{B08B235D-1D35-4437-9137-3B587B81DDEF}"/>
              </a:ext>
            </a:extLst>
          </p:cNvPr>
          <p:cNvSpPr/>
          <p:nvPr/>
        </p:nvSpPr>
        <p:spPr>
          <a:xfrm>
            <a:off x="1664648" y="3594096"/>
            <a:ext cx="2657207" cy="1011767"/>
          </a:xfrm>
          <a:prstGeom prst="horizontalScroll">
            <a:avLst>
              <a:gd name="adj" fmla="val 13337"/>
            </a:avLst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4A65282-2C6A-4C90-9FA2-678A54DBD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4648" y="629202"/>
            <a:ext cx="9601200" cy="1485900"/>
          </a:xfrm>
        </p:spPr>
        <p:txBody>
          <a:bodyPr>
            <a:normAutofit fontScale="90000"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PT" sz="53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/>
            </a:r>
            <a:br>
              <a:rPr lang="pt-PT" sz="53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</a:br>
            <a:r>
              <a:rPr lang="pt-PT" sz="49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Estudos estatísticos</a:t>
            </a:r>
            <a:r>
              <a:rPr lang="pt-PT" b="0" dirty="0">
                <a:effectLst/>
              </a:rPr>
              <a:t/>
            </a:r>
            <a:br>
              <a:rPr lang="pt-PT" b="0" dirty="0">
                <a:effectLst/>
              </a:rPr>
            </a:br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C7150C45-1F1E-42A2-AC35-1904B780A7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4648" y="3803551"/>
            <a:ext cx="2808026" cy="1011767"/>
          </a:xfrm>
        </p:spPr>
        <p:txBody>
          <a:bodyPr>
            <a:normAutofit/>
          </a:bodyPr>
          <a:lstStyle/>
          <a:p>
            <a:pPr marL="101600" indent="0">
              <a:buNone/>
            </a:pPr>
            <a:r>
              <a:rPr lang="pt-PT" sz="2400" b="1" i="1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Recenseamento</a:t>
            </a:r>
            <a:endParaRPr lang="pt-PT" sz="2800" dirty="0">
              <a:solidFill>
                <a:schemeClr val="tx1"/>
              </a:solidFill>
              <a:latin typeface="Libre Franklin" panose="020B0604020202020204" charset="0"/>
            </a:endParaRP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="" xmlns:a16="http://schemas.microsoft.com/office/drawing/2014/main" id="{31A2C559-06E8-4638-B317-77F352C7B3EA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912115" y="3686773"/>
            <a:ext cx="2353733" cy="859367"/>
          </a:xfrm>
        </p:spPr>
        <p:txBody>
          <a:bodyPr>
            <a:normAutofit/>
          </a:bodyPr>
          <a:lstStyle/>
          <a:p>
            <a:pPr marL="101600" indent="0">
              <a:buNone/>
            </a:pPr>
            <a:r>
              <a:rPr lang="pt-PT" sz="2400" b="1" i="1" u="sng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Sondage</a:t>
            </a:r>
            <a:r>
              <a:rPr lang="pt-PT" sz="2400" b="1" i="1" u="sng" dirty="0">
                <a:solidFill>
                  <a:schemeClr val="tx1"/>
                </a:solidFill>
                <a:latin typeface="Libre Franklin" panose="020B0604020202020204" charset="0"/>
              </a:rPr>
              <a:t>m</a:t>
            </a:r>
            <a:endParaRPr lang="pt-PT" sz="2800" u="sng" dirty="0">
              <a:solidFill>
                <a:schemeClr val="tx1"/>
              </a:solidFill>
              <a:latin typeface="Libre Franklin" panose="020B0604020202020204" charset="0"/>
            </a:endParaRPr>
          </a:p>
        </p:txBody>
      </p:sp>
      <p:cxnSp>
        <p:nvCxnSpPr>
          <p:cNvPr id="6" name="Conexão reta unidirecional 5">
            <a:extLst>
              <a:ext uri="{FF2B5EF4-FFF2-40B4-BE49-F238E27FC236}">
                <a16:creationId xmlns="" xmlns:a16="http://schemas.microsoft.com/office/drawing/2014/main" id="{C5B68488-5F56-40A7-94BC-A1F0EFEE90AA}"/>
              </a:ext>
            </a:extLst>
          </p:cNvPr>
          <p:cNvCxnSpPr>
            <a:cxnSpLocks/>
          </p:cNvCxnSpPr>
          <p:nvPr/>
        </p:nvCxnSpPr>
        <p:spPr>
          <a:xfrm flipH="1">
            <a:off x="3002064" y="2198206"/>
            <a:ext cx="3332139" cy="15387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" name="Conexão reta unidirecional 7">
            <a:extLst>
              <a:ext uri="{FF2B5EF4-FFF2-40B4-BE49-F238E27FC236}">
                <a16:creationId xmlns="" xmlns:a16="http://schemas.microsoft.com/office/drawing/2014/main" id="{3E910CCD-5524-4E62-B104-6AC350842682}"/>
              </a:ext>
            </a:extLst>
          </p:cNvPr>
          <p:cNvCxnSpPr>
            <a:cxnSpLocks/>
          </p:cNvCxnSpPr>
          <p:nvPr/>
        </p:nvCxnSpPr>
        <p:spPr>
          <a:xfrm>
            <a:off x="6334203" y="2198206"/>
            <a:ext cx="3452127" cy="1405463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01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1AF893E-8AE7-4FF7-A3BE-4480C8F02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wrap="square" anchor="t">
            <a:normAutofit/>
          </a:bodyPr>
          <a:lstStyle/>
          <a:p>
            <a:r>
              <a:rPr lang="pt-PT" b="1" i="0" u="none" strike="noStrike" dirty="0">
                <a:effectLst/>
              </a:rPr>
              <a:t>Sondagem</a:t>
            </a:r>
            <a:endParaRPr lang="pt-PT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838B03E-473E-451E-AD92-AB2D475A2C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66" r="30498" b="-1"/>
          <a:stretch/>
        </p:blipFill>
        <p:spPr>
          <a:xfrm>
            <a:off x="5532120" y="10"/>
            <a:ext cx="6659880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861B0487-CC2D-4D3B-BCE9-8ACCBEC479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7282" y="2015412"/>
            <a:ext cx="4402338" cy="4318518"/>
          </a:xfrm>
        </p:spPr>
        <p:txBody>
          <a:bodyPr wrap="square" anchor="t">
            <a:normAutofit/>
          </a:bodyPr>
          <a:lstStyle/>
          <a:p>
            <a:pPr indent="457200" rtl="0">
              <a:spcBef>
                <a:spcPts val="0"/>
              </a:spcBef>
              <a:spcAft>
                <a:spcPts val="600"/>
              </a:spcAft>
            </a:pPr>
            <a:r>
              <a:rPr lang="pt-PT" sz="2000" b="0" i="0" u="none" strike="noStrike" dirty="0">
                <a:effectLst/>
              </a:rPr>
              <a:t>Estudo científico de uma   parte da população com o objetivo de estudar </a:t>
            </a:r>
            <a:r>
              <a:rPr lang="pt-PT" sz="2000" b="1" i="0" u="none" strike="noStrike" dirty="0">
                <a:effectLst/>
              </a:rPr>
              <a:t>atitudes</a:t>
            </a:r>
            <a:r>
              <a:rPr lang="pt-PT" sz="2000" b="0" i="0" u="none" strike="noStrike" dirty="0">
                <a:effectLst/>
              </a:rPr>
              <a:t>, </a:t>
            </a:r>
            <a:r>
              <a:rPr lang="pt-PT" sz="2000" b="1" i="0" u="none" strike="noStrike" dirty="0">
                <a:effectLst/>
              </a:rPr>
              <a:t>hábitos</a:t>
            </a:r>
            <a:r>
              <a:rPr lang="pt-PT" sz="2000" b="0" i="0" u="none" strike="noStrike" dirty="0">
                <a:effectLst/>
              </a:rPr>
              <a:t> e </a:t>
            </a:r>
            <a:r>
              <a:rPr lang="pt-PT" sz="2000" b="1" i="0" u="none" strike="noStrike" dirty="0">
                <a:effectLst/>
              </a:rPr>
              <a:t>preferências</a:t>
            </a:r>
            <a:r>
              <a:rPr lang="pt-PT" sz="2000" b="0" i="0" u="none" strike="noStrike" dirty="0">
                <a:effectLst/>
              </a:rPr>
              <a:t> da população relativamente a acontecimentos, circunstâncias e assuntos de interesse comum.</a:t>
            </a:r>
            <a:endParaRPr lang="pt-PT" sz="2000" b="0" dirty="0">
              <a:effectLst/>
            </a:endParaRPr>
          </a:p>
          <a:p>
            <a:pPr marL="114300" indent="0">
              <a:spcAft>
                <a:spcPts val="600"/>
              </a:spcAft>
              <a:buNone/>
            </a:pPr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6328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36A91A4-9266-4CF1-BF65-01CCB6386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052" y="1238463"/>
            <a:ext cx="4327693" cy="2190541"/>
          </a:xfrm>
        </p:spPr>
        <p:txBody>
          <a:bodyPr wrap="square" anchor="t">
            <a:normAutofit/>
          </a:bodyPr>
          <a:lstStyle/>
          <a:p>
            <a:r>
              <a:rPr lang="pt-PT" sz="4100" b="1" i="0" u="none" strike="noStrike" dirty="0">
                <a:effectLst/>
              </a:rPr>
              <a:t>Recenseamento</a:t>
            </a:r>
            <a:endParaRPr lang="pt-PT" sz="4100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8CB3D39D-C0E1-465E-A339-1F6378ABE2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22" r="9055" b="-1"/>
          <a:stretch/>
        </p:blipFill>
        <p:spPr>
          <a:xfrm>
            <a:off x="5532120" y="10"/>
            <a:ext cx="6659880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7F33EE5D-7B8A-406C-B306-1A2135097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505" y="2111649"/>
            <a:ext cx="3777187" cy="3805335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pt-PT" sz="1800" b="0" i="0" u="none" strike="noStrike" dirty="0">
                <a:effectLst/>
              </a:rPr>
              <a:t>      Estudo científico de um universo de pessoas, instituições ou objetos físicos com o propósito de adquirir conhecimentos, observando todos os seus elementos, e </a:t>
            </a:r>
            <a:r>
              <a:rPr lang="pt-PT" sz="1800" b="1" i="0" u="none" strike="noStrike" dirty="0">
                <a:effectLst/>
              </a:rPr>
              <a:t>fazer juízos quantitativos</a:t>
            </a:r>
            <a:r>
              <a:rPr lang="pt-PT" sz="1800" b="0" i="0" u="none" strike="noStrike" dirty="0">
                <a:effectLst/>
              </a:rPr>
              <a:t> acerca de características importantes desse universo. </a:t>
            </a:r>
            <a:endParaRPr lang="pt-PT" sz="1800" dirty="0"/>
          </a:p>
        </p:txBody>
      </p:sp>
    </p:spTree>
    <p:extLst>
      <p:ext uri="{BB962C8B-B14F-4D97-AF65-F5344CB8AC3E}">
        <p14:creationId xmlns:p14="http://schemas.microsoft.com/office/powerpoint/2010/main" val="164054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ergaminho: Horizontal 9">
            <a:extLst>
              <a:ext uri="{FF2B5EF4-FFF2-40B4-BE49-F238E27FC236}">
                <a16:creationId xmlns="" xmlns:a16="http://schemas.microsoft.com/office/drawing/2014/main" id="{2017BDE6-1307-4F7F-BA28-D117264E365A}"/>
              </a:ext>
            </a:extLst>
          </p:cNvPr>
          <p:cNvSpPr/>
          <p:nvPr/>
        </p:nvSpPr>
        <p:spPr>
          <a:xfrm>
            <a:off x="1648215" y="3346026"/>
            <a:ext cx="2387600" cy="1011767"/>
          </a:xfrm>
          <a:prstGeom prst="horizontalScroll">
            <a:avLst>
              <a:gd name="adj" fmla="val 13337"/>
            </a:avLst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1600" indent="0" algn="ctr">
              <a:buNone/>
            </a:pPr>
            <a:r>
              <a:rPr lang="pt-PT" sz="1800" b="1" i="1" dirty="0" smtClean="0">
                <a:solidFill>
                  <a:schemeClr val="tx1"/>
                </a:solidFill>
                <a:latin typeface="Libre Franklin" panose="020B0604020202020204" charset="0"/>
              </a:rPr>
              <a:t>Qualitativa</a:t>
            </a:r>
            <a:endParaRPr lang="pt-PT" sz="1800" dirty="0">
              <a:solidFill>
                <a:schemeClr val="tx1"/>
              </a:solidFill>
              <a:latin typeface="Libre Franklin" panose="020B0604020202020204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882528C-4B18-4417-AE73-A72CAB180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5301" y="594610"/>
            <a:ext cx="9601200" cy="1485900"/>
          </a:xfrm>
        </p:spPr>
        <p:txBody>
          <a:bodyPr>
            <a:normAutofit fontScale="90000"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PT" sz="4000" b="0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/>
            </a:r>
            <a:br>
              <a:rPr lang="pt-PT" sz="4000" b="0" dirty="0">
                <a:solidFill>
                  <a:schemeClr val="tx1"/>
                </a:solidFill>
                <a:effectLst/>
                <a:latin typeface="Libre Franklin" panose="020B0604020202020204" charset="0"/>
              </a:rPr>
            </a:br>
            <a:r>
              <a:rPr lang="pt-PT" sz="40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Tipos de variáveis/dados</a:t>
            </a:r>
            <a:r>
              <a:rPr lang="pt-PT" b="0" dirty="0">
                <a:effectLst/>
              </a:rPr>
              <a:t/>
            </a:r>
            <a:br>
              <a:rPr lang="pt-PT" b="0" dirty="0">
                <a:effectLst/>
              </a:rPr>
            </a:br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  <p:cxnSp>
        <p:nvCxnSpPr>
          <p:cNvPr id="7" name="Conexão reta unidirecional 6">
            <a:extLst>
              <a:ext uri="{FF2B5EF4-FFF2-40B4-BE49-F238E27FC236}">
                <a16:creationId xmlns="" xmlns:a16="http://schemas.microsoft.com/office/drawing/2014/main" id="{F3B19175-6C30-4282-B6BC-A936F69B21FA}"/>
              </a:ext>
            </a:extLst>
          </p:cNvPr>
          <p:cNvCxnSpPr>
            <a:stCxn id="2" idx="2"/>
          </p:cNvCxnSpPr>
          <p:nvPr/>
        </p:nvCxnSpPr>
        <p:spPr>
          <a:xfrm flipH="1">
            <a:off x="2842015" y="2080510"/>
            <a:ext cx="3403886" cy="1348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xão reta unidirecional 8">
            <a:extLst>
              <a:ext uri="{FF2B5EF4-FFF2-40B4-BE49-F238E27FC236}">
                <a16:creationId xmlns="" xmlns:a16="http://schemas.microsoft.com/office/drawing/2014/main" id="{9F2D0198-8FB5-4A69-83D2-3D334ED2A335}"/>
              </a:ext>
            </a:extLst>
          </p:cNvPr>
          <p:cNvCxnSpPr>
            <a:stCxn id="2" idx="2"/>
          </p:cNvCxnSpPr>
          <p:nvPr/>
        </p:nvCxnSpPr>
        <p:spPr>
          <a:xfrm>
            <a:off x="6245901" y="2080510"/>
            <a:ext cx="3510605" cy="1348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ergaminho: Horizontal 9">
            <a:extLst>
              <a:ext uri="{FF2B5EF4-FFF2-40B4-BE49-F238E27FC236}">
                <a16:creationId xmlns="" xmlns:a16="http://schemas.microsoft.com/office/drawing/2014/main" id="{2017BDE6-1307-4F7F-BA28-D117264E365A}"/>
              </a:ext>
            </a:extLst>
          </p:cNvPr>
          <p:cNvSpPr/>
          <p:nvPr/>
        </p:nvSpPr>
        <p:spPr>
          <a:xfrm>
            <a:off x="8341563" y="3429000"/>
            <a:ext cx="2387600" cy="1011767"/>
          </a:xfrm>
          <a:prstGeom prst="horizontalScroll">
            <a:avLst>
              <a:gd name="adj" fmla="val 13337"/>
            </a:avLst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1600" indent="0" algn="ctr">
              <a:buNone/>
            </a:pPr>
            <a:r>
              <a:rPr lang="pt-PT" sz="1800" b="1" i="1" dirty="0" smtClean="0">
                <a:solidFill>
                  <a:schemeClr val="tx1"/>
                </a:solidFill>
                <a:latin typeface="Libre Franklin" panose="020B0604020202020204" charset="0"/>
              </a:rPr>
              <a:t>Quantitativa</a:t>
            </a:r>
            <a:endParaRPr lang="pt-PT" sz="1800" dirty="0">
              <a:solidFill>
                <a:schemeClr val="tx1"/>
              </a:solidFill>
              <a:latin typeface="Libre Franklin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84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882528C-4B18-4417-AE73-A72CAB180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741" y="581738"/>
            <a:ext cx="9601200" cy="1485900"/>
          </a:xfrm>
        </p:spPr>
        <p:txBody>
          <a:bodyPr>
            <a:norm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PT" b="1" u="none" strike="noStrike" dirty="0">
                <a:effectLst/>
              </a:rPr>
              <a:t>Dados de natureza qualitativa</a:t>
            </a:r>
            <a:endParaRPr lang="pt-PT" b="1" dirty="0"/>
          </a:p>
        </p:txBody>
      </p:sp>
      <p:sp>
        <p:nvSpPr>
          <p:cNvPr id="12" name="Marcador de Posição do Texto 2">
            <a:extLst>
              <a:ext uri="{FF2B5EF4-FFF2-40B4-BE49-F238E27FC236}">
                <a16:creationId xmlns="" xmlns:a16="http://schemas.microsoft.com/office/drawing/2014/main" id="{046E550D-9685-4405-8C09-722A1EC5B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07478" y="1750066"/>
            <a:ext cx="9982692" cy="2919371"/>
          </a:xfrm>
        </p:spPr>
        <p:txBody>
          <a:bodyPr wrap="square" anchor="t"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t-PT" sz="2000" b="0" i="0" u="none" strike="noStrike" dirty="0">
                <a:effectLst/>
              </a:rPr>
              <a:t>Representam a informação que identifica alguma </a:t>
            </a:r>
            <a:r>
              <a:rPr lang="pt-PT" sz="2000" b="1" i="0" u="none" strike="noStrike" dirty="0">
                <a:effectLst/>
              </a:rPr>
              <a:t>qualidade</a:t>
            </a:r>
            <a:r>
              <a:rPr lang="pt-PT" sz="2000" b="0" i="0" u="none" strike="noStrike" dirty="0">
                <a:effectLst/>
              </a:rPr>
              <a:t>, não suscetível de medida, mas de </a:t>
            </a:r>
            <a:r>
              <a:rPr lang="pt-PT" sz="2000" b="1" i="0" u="none" strike="noStrike" dirty="0">
                <a:effectLst/>
              </a:rPr>
              <a:t>classificação</a:t>
            </a:r>
            <a:r>
              <a:rPr lang="pt-PT" sz="2000" b="0" i="0" u="none" strike="noStrike" dirty="0">
                <a:effectLst/>
              </a:rPr>
              <a:t>, assumindo várias categorias ou modalidades. </a:t>
            </a:r>
          </a:p>
          <a:p>
            <a:pPr marL="10160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t-PT" sz="2000" b="0" i="0" u="none" strike="noStrike" dirty="0">
                <a:effectLst/>
              </a:rPr>
              <a:t>     (Ex.: tipo de aves aquáticas invernantes que podemos encontrar no Mouchão)</a:t>
            </a:r>
            <a:endParaRPr lang="pt-PT" sz="2000" dirty="0"/>
          </a:p>
        </p:txBody>
      </p:sp>
      <p:pic>
        <p:nvPicPr>
          <p:cNvPr id="13" name="Imagem 12">
            <a:extLst>
              <a:ext uri="{FF2B5EF4-FFF2-40B4-BE49-F238E27FC236}">
                <a16:creationId xmlns="" xmlns:a16="http://schemas.microsoft.com/office/drawing/2014/main" id="{E03A26FB-0F8B-4FEB-8EAC-16E1A3562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340" y="3855483"/>
            <a:ext cx="4586968" cy="25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8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93D1884-6AA1-4AA2-ADCB-B3392259A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638" y="714843"/>
            <a:ext cx="5751397" cy="1181100"/>
          </a:xfrm>
        </p:spPr>
        <p:txBody>
          <a:bodyPr>
            <a:normAutofit/>
          </a:bodyPr>
          <a:lstStyle/>
          <a:p>
            <a:r>
              <a:rPr lang="pt-PT" sz="36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Curiosidade:</a:t>
            </a:r>
            <a:br>
              <a:rPr lang="pt-PT" sz="36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</a:br>
            <a:r>
              <a:rPr lang="pt-PT" sz="36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           </a:t>
            </a:r>
            <a:endParaRPr lang="pt-PT" sz="3600" dirty="0">
              <a:latin typeface="Libre Franklin" panose="020B0604020202020204" charset="0"/>
            </a:endParaRPr>
          </a:p>
        </p:txBody>
      </p:sp>
      <p:sp>
        <p:nvSpPr>
          <p:cNvPr id="6" name="Marcador de Posição do Texto 5">
            <a:extLst>
              <a:ext uri="{FF2B5EF4-FFF2-40B4-BE49-F238E27FC236}">
                <a16:creationId xmlns="" xmlns:a16="http://schemas.microsoft.com/office/drawing/2014/main" id="{D32A0358-4005-4A41-BC5B-8DEB161272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1464844"/>
            <a:ext cx="10332720" cy="5145818"/>
          </a:xfrm>
        </p:spPr>
        <p:txBody>
          <a:bodyPr>
            <a:normAutofit fontScale="92500" lnSpcReduction="10000"/>
          </a:bodyPr>
          <a:lstStyle/>
          <a:p>
            <a:pPr marL="101600" indent="0">
              <a:buNone/>
            </a:pPr>
            <a:endParaRPr lang="pt-PT" sz="2100" dirty="0"/>
          </a:p>
          <a:p>
            <a:pPr marL="101600" indent="0">
              <a:buNone/>
            </a:pPr>
            <a:r>
              <a:rPr lang="pt-PT" sz="2100" dirty="0"/>
              <a:t>Atualmente podemos encontrar </a:t>
            </a:r>
            <a:r>
              <a:rPr lang="pt-PT" sz="2100" b="1" dirty="0"/>
              <a:t>88 espécies</a:t>
            </a:r>
            <a:r>
              <a:rPr lang="pt-PT" sz="2100" dirty="0"/>
              <a:t> de aves no Mouchão da Póvoa de Santa Iria</a:t>
            </a:r>
          </a:p>
          <a:p>
            <a:pPr marL="101600" indent="0">
              <a:buNone/>
            </a:pPr>
            <a:endParaRPr lang="pt-PT" dirty="0"/>
          </a:p>
          <a:p>
            <a:pPr marL="10160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Abibe, Águia-caçadeira, Águia-cobreira, </a:t>
            </a:r>
            <a:r>
              <a:rPr lang="pt-PT" sz="1700" b="0" i="0" u="none" strike="noStrike" dirty="0" err="1">
                <a:solidFill>
                  <a:srgbClr val="47666D"/>
                </a:solidFill>
                <a:effectLst/>
                <a:latin typeface="Nunito"/>
              </a:rPr>
              <a:t>Águia-d'asa-redonda</a:t>
            </a: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, Águia-pesqueira, </a:t>
            </a:r>
            <a:r>
              <a:rPr lang="pt-PT" sz="1700" b="0" i="0" u="none" strike="noStrike" dirty="0" err="1">
                <a:solidFill>
                  <a:srgbClr val="47666D"/>
                </a:solidFill>
                <a:effectLst/>
                <a:latin typeface="Nunito"/>
              </a:rPr>
              <a:t>Águia-sapeira,Alfaiate</a:t>
            </a: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, Alvéola-amarela, Andorinha-das-chaminés, Andorinha-dos-beirais, Andorinhão-preto/pálido, Arrabio, Borrelho-de-coleira-interrompida, Borrelho-grande-de-coleira, Calhandrinha, </a:t>
            </a:r>
            <a:r>
              <a:rPr lang="pt-PT" sz="1700" b="0" i="0" u="none" strike="noStrike" dirty="0" err="1">
                <a:solidFill>
                  <a:srgbClr val="47666D"/>
                </a:solidFill>
                <a:effectLst/>
                <a:latin typeface="Nunito"/>
              </a:rPr>
              <a:t>Carraceiro</a:t>
            </a: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, Cartaxo-comum, Chapim-real, Codorniz, Colhereiro, Coruja-do-nabal, Corvo-marinho, Cotovia-de-poupa, Estorninho-malhado, Estorninho-preto, Falcão-peregrino, </a:t>
            </a:r>
            <a:r>
              <a:rPr lang="pt-PT" sz="1700" b="0" i="0" u="none" strike="noStrike" dirty="0" err="1">
                <a:solidFill>
                  <a:srgbClr val="47666D"/>
                </a:solidFill>
                <a:effectLst/>
                <a:latin typeface="Nunito"/>
              </a:rPr>
              <a:t>Felosinha</a:t>
            </a: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, Flamingo, Frisada, Fuinha-dos-juncos, Fuselo, </a:t>
            </a:r>
            <a:r>
              <a:rPr lang="pt-PT" sz="1700" b="0" i="0" u="none" strike="noStrike" dirty="0" err="1">
                <a:solidFill>
                  <a:srgbClr val="47666D"/>
                </a:solidFill>
                <a:effectLst/>
                <a:latin typeface="Nunito"/>
              </a:rPr>
              <a:t>Gaivota-d'asa-escura</a:t>
            </a: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, Gaivota-de-cabeça-preta, Gaivota-de-patas-amarelas, Galeirão, Ganso-bravo, Ganso-do-Canadá, Garajau-comum, Garajau-de-bico-preto, Garajau-grande, Garça-branca-pequena, Garça-real, Garça-vermelha, Gralha-preta, Guincho, Íbis-preta, Maçarico-das-rochas, Maçarico-de-bico-direito, Maçarico-real, Marrequinha, Melro, Mergulhão-de-crista, Milhafre-preto, Milheirinha, Narceja, Pardal, Pato-colhereiro, Pato-de-bico-vermelho, Pato-real, Peneireiro, Peneireiro-cinzento, Perdiz-comum, Perdiz-do-mar, Perna-verde, Perna-vermelha, Pernilongo, Petinha-dos-prados, Piadeira, Pilrito-de-peito-preto, Pintarroxo, Pintassilgo, Pisco-de-peito-azul, Pisco-de-peito-ruivo, Pombo-das-rochas, Pombo-torcaz, Rabirruivo, Rola-do-mar, Rouxinol-bravo, Seixoeira, Tadorna, Tarambola-cinzenta, Tarambola-dourada, Tartaranhão-cinzento, Tordo-pinto, </a:t>
            </a:r>
            <a:r>
              <a:rPr lang="pt-PT" sz="1700" b="0" i="0" u="none" strike="noStrike" dirty="0" err="1">
                <a:solidFill>
                  <a:srgbClr val="47666D"/>
                </a:solidFill>
                <a:effectLst/>
                <a:latin typeface="Nunito"/>
              </a:rPr>
              <a:t>Toutinegra-dos-valados</a:t>
            </a:r>
            <a:r>
              <a:rPr lang="pt-PT" sz="1700" b="0" i="0" u="none" strike="noStrike" dirty="0">
                <a:solidFill>
                  <a:srgbClr val="47666D"/>
                </a:solidFill>
                <a:effectLst/>
                <a:latin typeface="Nunito"/>
              </a:rPr>
              <a:t>, Trigueirão, Verdilhão e o Zarro.</a:t>
            </a:r>
            <a:endParaRPr lang="pt-PT" sz="1700" b="0" dirty="0">
              <a:effectLst/>
            </a:endParaRPr>
          </a:p>
          <a:p>
            <a:pPr marL="101600" indent="0">
              <a:buNone/>
            </a:pP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4937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882528C-4B18-4417-AE73-A72CAB180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353" y="607636"/>
            <a:ext cx="9601200" cy="1485900"/>
          </a:xfrm>
        </p:spPr>
        <p:txBody>
          <a:bodyPr>
            <a:norm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PT" b="1" u="none" strike="noStrike" dirty="0">
                <a:effectLst/>
              </a:rPr>
              <a:t>Dados de natureza quantitativa</a:t>
            </a:r>
            <a:endParaRPr lang="pt-PT" dirty="0"/>
          </a:p>
        </p:txBody>
      </p:sp>
      <p:sp>
        <p:nvSpPr>
          <p:cNvPr id="12" name="Marcador de Posição do Texto 2">
            <a:extLst>
              <a:ext uri="{FF2B5EF4-FFF2-40B4-BE49-F238E27FC236}">
                <a16:creationId xmlns="" xmlns:a16="http://schemas.microsoft.com/office/drawing/2014/main" id="{046E550D-9685-4405-8C09-722A1EC5B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7447" y="1587303"/>
            <a:ext cx="9982692" cy="2919371"/>
          </a:xfrm>
        </p:spPr>
        <p:txBody>
          <a:bodyPr wrap="square" anchor="t"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t-PT" sz="2000" b="0" i="0" u="none" strike="noStrike" dirty="0">
                <a:effectLst/>
              </a:rPr>
              <a:t>Representam </a:t>
            </a:r>
            <a:r>
              <a:rPr lang="pt-PT" b="0" i="0" u="none" strike="noStrike" dirty="0">
                <a:effectLst/>
              </a:rPr>
              <a:t>a informação resultante de características </a:t>
            </a:r>
            <a:r>
              <a:rPr lang="pt-PT" b="0" i="0" u="none" strike="noStrike" dirty="0" err="1">
                <a:effectLst/>
              </a:rPr>
              <a:t>susceptíveis</a:t>
            </a:r>
            <a:r>
              <a:rPr lang="pt-PT" b="0" i="0" u="none" strike="noStrike" dirty="0">
                <a:effectLst/>
              </a:rPr>
              <a:t> de serem </a:t>
            </a:r>
            <a:r>
              <a:rPr lang="pt-PT" b="1" i="0" u="none" strike="noStrike" dirty="0">
                <a:effectLst/>
              </a:rPr>
              <a:t>medidas</a:t>
            </a:r>
            <a:r>
              <a:rPr lang="pt-PT" b="0" i="0" u="none" strike="noStrike" dirty="0">
                <a:effectLst/>
              </a:rPr>
              <a:t>. </a:t>
            </a:r>
          </a:p>
          <a:p>
            <a:pPr marL="101600" indent="0">
              <a:spcAft>
                <a:spcPts val="600"/>
              </a:spcAft>
              <a:buNone/>
            </a:pPr>
            <a:r>
              <a:rPr lang="pt-PT" dirty="0"/>
              <a:t>      </a:t>
            </a:r>
            <a:r>
              <a:rPr lang="pt-PT" b="0" i="0" u="none" strike="noStrike" dirty="0">
                <a:effectLst/>
              </a:rPr>
              <a:t>(Ex.: n.º de espécies de aves no mouchão)</a:t>
            </a:r>
            <a:endParaRPr lang="pt-PT" dirty="0"/>
          </a:p>
        </p:txBody>
      </p:sp>
      <p:pic>
        <p:nvPicPr>
          <p:cNvPr id="6" name="Imagem 5">
            <a:extLst>
              <a:ext uri="{FF2B5EF4-FFF2-40B4-BE49-F238E27FC236}">
                <a16:creationId xmlns="" xmlns:a16="http://schemas.microsoft.com/office/drawing/2014/main" id="{7AD2B621-7FD2-4402-B753-2BBAF4A9AF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3583" y="3998477"/>
            <a:ext cx="4499574" cy="241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6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93D1884-6AA1-4AA2-ADCB-B3392259A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911" y="1046329"/>
            <a:ext cx="5751397" cy="1181100"/>
          </a:xfrm>
        </p:spPr>
        <p:txBody>
          <a:bodyPr>
            <a:normAutofit fontScale="90000"/>
          </a:bodyPr>
          <a:lstStyle/>
          <a:p>
            <a:r>
              <a:rPr lang="pt-PT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Variáveis estatísticas</a:t>
            </a:r>
            <a:r>
              <a:rPr lang="pt-PT" sz="36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/>
            </a:r>
            <a:br>
              <a:rPr lang="pt-PT" sz="36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</a:br>
            <a:r>
              <a:rPr lang="pt-PT" sz="36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           </a:t>
            </a:r>
            <a:r>
              <a:rPr lang="pt-PT" sz="24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(</a:t>
            </a:r>
            <a:r>
              <a:rPr lang="pt-PT" sz="2000" b="1" dirty="0">
                <a:solidFill>
                  <a:srgbClr val="47666D"/>
                </a:solidFill>
                <a:latin typeface="Libre Franklin" panose="020B0604020202020204" charset="0"/>
              </a:rPr>
              <a:t>apenas as quantitativas)</a:t>
            </a:r>
            <a:endParaRPr lang="pt-PT" sz="3600" dirty="0">
              <a:latin typeface="Libre Franklin" panose="020B0604020202020204" charset="0"/>
            </a:endParaRP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C20F15C3-4E42-4D2E-B79C-07AFD68FFF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01087" y="3020136"/>
            <a:ext cx="4447786" cy="2130062"/>
          </a:xfrm>
        </p:spPr>
        <p:txBody>
          <a:bodyPr/>
          <a:lstStyle/>
          <a:p>
            <a:pPr marL="101600" indent="0" algn="ctr">
              <a:buNone/>
            </a:pPr>
            <a:r>
              <a:rPr lang="pt-PT" sz="18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Discretas</a:t>
            </a:r>
          </a:p>
          <a:p>
            <a:pPr marL="101600" indent="0" algn="ctr">
              <a:buNone/>
            </a:pPr>
            <a:r>
              <a:rPr lang="pt-PT" sz="18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 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Só podem tomar um número finito de valores entre dois valores dados.</a:t>
            </a:r>
          </a:p>
          <a:p>
            <a:pPr marL="101600" indent="0" algn="ctr">
              <a:buNone/>
            </a:pPr>
            <a:r>
              <a:rPr lang="pt-PT" dirty="0">
                <a:latin typeface="Libre Franklin" panose="020B0604020202020204" charset="0"/>
              </a:rPr>
              <a:t>  </a:t>
            </a:r>
            <a:endParaRPr lang="pt-PT" dirty="0">
              <a:solidFill>
                <a:schemeClr val="tx1"/>
              </a:solidFill>
              <a:latin typeface="Libre Franklin" panose="020B0604020202020204" charset="0"/>
            </a:endParaRP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="" xmlns:a16="http://schemas.microsoft.com/office/drawing/2014/main" id="{31570BE6-FC20-4527-8FD0-A1F51FBA721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08291" y="3097694"/>
            <a:ext cx="4574786" cy="1974945"/>
          </a:xfrm>
        </p:spPr>
        <p:txBody>
          <a:bodyPr>
            <a:normAutofit lnSpcReduction="10000"/>
          </a:bodyPr>
          <a:lstStyle/>
          <a:p>
            <a:pPr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1" i="0" u="none" strike="noStrike" dirty="0">
                <a:solidFill>
                  <a:srgbClr val="47666D"/>
                </a:solidFill>
                <a:effectLst/>
                <a:latin typeface="Libre Franklin" panose="020B0604020202020204" charset="0"/>
              </a:rPr>
              <a:t>Contínuas </a:t>
            </a:r>
          </a:p>
          <a:p>
            <a:pPr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pt-PT" sz="1800" b="1" i="0" u="none" strike="noStrike" dirty="0">
              <a:solidFill>
                <a:srgbClr val="47666D"/>
              </a:solidFill>
              <a:effectLst/>
              <a:latin typeface="Libre Franklin" panose="020B0604020202020204" charset="0"/>
            </a:endParaRPr>
          </a:p>
          <a:p>
            <a:pPr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Podem tomar todos os valores do intervalo cujos extremos sejam dois valores dados. </a:t>
            </a:r>
            <a:endParaRPr lang="pt-PT" b="0" dirty="0">
              <a:solidFill>
                <a:schemeClr val="tx1"/>
              </a:solidFill>
              <a:effectLst/>
              <a:latin typeface="Libre Franklin" panose="020B0604020202020204" charset="0"/>
            </a:endParaRPr>
          </a:p>
          <a:p>
            <a:pPr marL="101600" indent="0">
              <a:buNone/>
            </a:pPr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6204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DCF833-7A00-48C5-9EFB-6FEF485E9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126" y="1040642"/>
            <a:ext cx="4313767" cy="5207000"/>
          </a:xfrm>
        </p:spPr>
        <p:txBody>
          <a:bodyPr wrap="square" anchor="t">
            <a:norm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PT" sz="6000" b="1" i="0" u="none" strike="noStrike" dirty="0">
                <a:effectLst/>
              </a:rPr>
              <a:t>Medidas de localização</a:t>
            </a:r>
            <a:r>
              <a:rPr lang="pt-PT" sz="3700" b="0" dirty="0">
                <a:effectLst/>
              </a:rPr>
              <a:t/>
            </a:r>
            <a:br>
              <a:rPr lang="pt-PT" sz="3700" b="0" dirty="0">
                <a:effectLst/>
              </a:rPr>
            </a:br>
            <a:r>
              <a:rPr lang="pt-PT" sz="3700" dirty="0"/>
              <a:t/>
            </a:r>
            <a:br>
              <a:rPr lang="pt-PT" sz="3700" dirty="0"/>
            </a:br>
            <a:endParaRPr lang="pt-PT" sz="3700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6D2712A-ABDA-4BCB-BDB6-78FF15E12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68" r="17499"/>
          <a:stretch/>
        </p:blipFill>
        <p:spPr>
          <a:xfrm>
            <a:off x="5532120" y="10"/>
            <a:ext cx="6659880" cy="68579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438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E72A0783-F29A-4E16-BFEB-4150B88E2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01261" y="1324947"/>
            <a:ext cx="10580914" cy="4208106"/>
          </a:xfrm>
        </p:spPr>
        <p:txBody>
          <a:bodyPr/>
          <a:lstStyle/>
          <a:p>
            <a:r>
              <a:rPr lang="pt-PT" sz="1800" b="1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Média: </a:t>
            </a:r>
            <a:r>
              <a:rPr lang="pt-PT" sz="1800" dirty="0">
                <a:solidFill>
                  <a:schemeClr val="tx1"/>
                </a:solidFill>
                <a:latin typeface="Libre Franklin" panose="020B0604020202020204" charset="0"/>
              </a:rPr>
              <a:t>q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uociente entre a soma dos respetivos valores e o número total de dados.</a:t>
            </a:r>
          </a:p>
          <a:p>
            <a:endParaRPr lang="pt-PT" sz="1800" b="0" i="0" u="none" strike="noStrike" dirty="0">
              <a:solidFill>
                <a:schemeClr val="tx1"/>
              </a:solidFill>
              <a:effectLst/>
              <a:latin typeface="Libre Franklin" panose="020B0604020202020204" charset="0"/>
            </a:endParaRPr>
          </a:p>
          <a:p>
            <a:r>
              <a:rPr lang="pt-PT" sz="1800" b="1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Moda:</a:t>
            </a:r>
            <a:r>
              <a:rPr lang="pt-PT" sz="1800" dirty="0">
                <a:solidFill>
                  <a:schemeClr val="tx1"/>
                </a:solidFill>
                <a:latin typeface="Libre Franklin" panose="020B0604020202020204" charset="0"/>
              </a:rPr>
              <a:t> d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ado um determinado conjunto, a moda corresponde ao fator que for observado mais vezes.</a:t>
            </a:r>
          </a:p>
          <a:p>
            <a:endParaRPr lang="pt-PT" sz="1800" b="0" i="0" u="none" strike="noStrike" dirty="0">
              <a:solidFill>
                <a:schemeClr val="tx1"/>
              </a:solidFill>
              <a:effectLst/>
              <a:latin typeface="Libre Franklin" panose="020B0604020202020204" charset="0"/>
            </a:endParaRPr>
          </a:p>
          <a:p>
            <a:r>
              <a:rPr lang="pt-PT" sz="1800" b="1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Mediana: </a:t>
            </a:r>
            <a:r>
              <a:rPr lang="pt-PT" sz="1800" dirty="0">
                <a:solidFill>
                  <a:schemeClr val="tx1"/>
                </a:solidFill>
                <a:latin typeface="Libre Franklin" panose="020B0604020202020204" charset="0"/>
              </a:rPr>
              <a:t>c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orresponde ao termo do meio quando colocamos todos os elementos por ordem.</a:t>
            </a:r>
            <a:endParaRPr lang="pt-PT" sz="1800" b="0" dirty="0">
              <a:solidFill>
                <a:schemeClr val="tx1"/>
              </a:solidFill>
              <a:effectLst/>
              <a:latin typeface="Libre Franklin" panose="020B0604020202020204" charset="0"/>
            </a:endParaRPr>
          </a:p>
          <a:p>
            <a:pPr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pt-PT" sz="1800" b="1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Se n é </a:t>
            </a:r>
            <a:r>
              <a:rPr lang="pt-PT" sz="1800" b="1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ímpar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, a mediana é o valor central do conjunto numérico.</a:t>
            </a:r>
            <a:endParaRPr lang="pt-PT" b="0" dirty="0">
              <a:solidFill>
                <a:schemeClr val="tx1"/>
              </a:solidFill>
              <a:effectLst/>
              <a:latin typeface="Libre Franklin" panose="020B0604020202020204" charset="0"/>
            </a:endParaRPr>
          </a:p>
          <a:p>
            <a:pPr marL="114300" indent="0">
              <a:buNone/>
            </a:pP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       Se n é </a:t>
            </a:r>
            <a:r>
              <a:rPr lang="pt-PT" sz="1800" b="1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par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, a mediana é a </a:t>
            </a:r>
            <a:r>
              <a:rPr lang="pt-PT" sz="1800" b="0" i="0" u="none" strike="noStrike" dirty="0" err="1">
                <a:solidFill>
                  <a:schemeClr val="tx1"/>
                </a:solidFill>
                <a:effectLst/>
                <a:latin typeface="Libre Franklin" panose="020B0604020202020204" charset="0"/>
              </a:rPr>
              <a:t>semi-soma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 dos dois elementos médios.</a:t>
            </a:r>
            <a:endParaRPr lang="pt-PT" dirty="0">
              <a:solidFill>
                <a:schemeClr val="tx1"/>
              </a:solidFill>
              <a:latin typeface="Libre Franklin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50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37D3E61-8555-480B-859D-35A5D091E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54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Média exemplo:</a:t>
            </a:r>
            <a:endParaRPr lang="pt-PT" sz="5400" dirty="0">
              <a:latin typeface="Libre Franklin" panose="020B0604020202020204" charset="0"/>
            </a:endParaRP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21A1A8EE-BA31-46ED-A9E2-6C6C065CB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41119" y="1874519"/>
            <a:ext cx="10380133" cy="4157133"/>
          </a:xfrm>
        </p:spPr>
        <p:txBody>
          <a:bodyPr/>
          <a:lstStyle/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Libre Franklin" panose="020B0604020202020204" charset="0"/>
              </a:rPr>
              <a:t>Ave:</a:t>
            </a:r>
            <a:r>
              <a:rPr lang="pt-PT" sz="18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Libre Franklin" panose="020B0604020202020204" charset="0"/>
              </a:rPr>
              <a:t> </a:t>
            </a: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Corvo-marinho</a:t>
            </a:r>
            <a:endParaRPr lang="pt-PT" b="0" dirty="0">
              <a:solidFill>
                <a:schemeClr val="tx1"/>
              </a:solidFill>
              <a:effectLst/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                                                                         </a:t>
            </a: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sz="1800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0" i="0" u="none" strike="noStrike" dirty="0">
                <a:solidFill>
                  <a:schemeClr val="tx1"/>
                </a:solidFill>
                <a:effectLst/>
                <a:latin typeface="Libre Franklin" panose="020B0604020202020204" charset="0"/>
              </a:rPr>
              <a:t>                                                                   Média=(32+258+129+1022)/4  = 360,25</a:t>
            </a:r>
            <a:r>
              <a:rPr lang="pt-PT" dirty="0">
                <a:latin typeface="Libre Franklin" panose="020B0604020202020204" charset="0"/>
              </a:rPr>
              <a:t/>
            </a:r>
            <a:br>
              <a:rPr lang="pt-PT" dirty="0">
                <a:latin typeface="Libre Franklin" panose="020B0604020202020204" charset="0"/>
              </a:rPr>
            </a:br>
            <a:r>
              <a:rPr lang="pt-PT" dirty="0">
                <a:latin typeface="Libre Franklin" panose="020B0604020202020204" charset="0"/>
              </a:rPr>
              <a:t/>
            </a:r>
            <a:br>
              <a:rPr lang="pt-PT" dirty="0">
                <a:latin typeface="Libre Franklin" panose="020B0604020202020204" charset="0"/>
              </a:rPr>
            </a:br>
            <a:endParaRPr lang="pt-PT" dirty="0"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dirty="0"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dirty="0"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dirty="0"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dirty="0"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                                                                     </a:t>
            </a: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sz="1600" b="1" dirty="0" smtClean="0">
              <a:solidFill>
                <a:srgbClr val="88B29A"/>
              </a:solidFill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endParaRPr lang="pt-PT" sz="1600" b="1" dirty="0">
              <a:solidFill>
                <a:srgbClr val="88B29A"/>
              </a:solidFill>
              <a:latin typeface="Libre Franklin" panose="020B0604020202020204" charset="0"/>
            </a:endParaRPr>
          </a:p>
          <a:p>
            <a:pPr marL="11430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Resposta:</a:t>
            </a:r>
            <a:r>
              <a:rPr lang="pt-PT" sz="1600" b="0" i="0" u="none" strike="noStrike" dirty="0">
                <a:solidFill>
                  <a:srgbClr val="000000"/>
                </a:solidFill>
                <a:effectLst/>
                <a:latin typeface="Libre Franklin" panose="020B0604020202020204" charset="0"/>
              </a:rPr>
              <a:t> Em média, por ano aparecem aproximadamente 360 corvos-marinhos.                                                           </a:t>
            </a:r>
            <a:endParaRPr lang="pt-PT" sz="1600" dirty="0">
              <a:latin typeface="Libre Franklin" panose="020B0604020202020204" charset="0"/>
            </a:endParaRPr>
          </a:p>
        </p:txBody>
      </p:sp>
      <p:graphicFrame>
        <p:nvGraphicFramePr>
          <p:cNvPr id="6" name="Tabela 6">
            <a:extLst>
              <a:ext uri="{FF2B5EF4-FFF2-40B4-BE49-F238E27FC236}">
                <a16:creationId xmlns="" xmlns:a16="http://schemas.microsoft.com/office/drawing/2014/main" id="{301480D9-16E3-433A-83D5-AEED125AFA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703402"/>
              </p:ext>
            </p:extLst>
          </p:nvPr>
        </p:nvGraphicFramePr>
        <p:xfrm>
          <a:off x="1630679" y="2463800"/>
          <a:ext cx="2683934" cy="20997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1967">
                  <a:extLst>
                    <a:ext uri="{9D8B030D-6E8A-4147-A177-3AD203B41FA5}">
                      <a16:colId xmlns="" xmlns:a16="http://schemas.microsoft.com/office/drawing/2014/main" val="2182806361"/>
                    </a:ext>
                  </a:extLst>
                </a:gridCol>
                <a:gridCol w="1341967">
                  <a:extLst>
                    <a:ext uri="{9D8B030D-6E8A-4147-A177-3AD203B41FA5}">
                      <a16:colId xmlns="" xmlns:a16="http://schemas.microsoft.com/office/drawing/2014/main" val="4074787217"/>
                    </a:ext>
                  </a:extLst>
                </a:gridCol>
              </a:tblGrid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b="1" dirty="0">
                          <a:latin typeface="Libre Franklin" panose="020B0604020202020204" charset="0"/>
                        </a:rPr>
                        <a:t>Ano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Libre Franklin" panose="020B0604020202020204" charset="0"/>
                          <a:ea typeface="+mn-ea"/>
                          <a:cs typeface="+mn-cs"/>
                          <a:sym typeface="Arial"/>
                        </a:rPr>
                        <a:t>Abundância</a:t>
                      </a:r>
                      <a:endParaRPr lang="pt-PT" b="1" dirty="0">
                        <a:effectLst/>
                        <a:latin typeface="Libre Franklin" panose="020B0604020202020204" charset="0"/>
                      </a:endParaRPr>
                    </a:p>
                  </a:txBody>
                  <a:tcPr marL="95250" marR="95250" marT="95250" marB="95250"/>
                </a:tc>
                <a:extLst>
                  <a:ext uri="{0D108BD9-81ED-4DB2-BD59-A6C34878D82A}">
                    <a16:rowId xmlns="" xmlns:a16="http://schemas.microsoft.com/office/drawing/2014/main" val="518283361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93919036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258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23627993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129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62278928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1022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622182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27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C68FA7F-6E29-4706-B6A8-B6EE9659D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PT" sz="49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Moda exemplo:</a:t>
            </a:r>
            <a:r>
              <a:rPr lang="pt-PT" sz="4900" b="0" dirty="0">
                <a:effectLst/>
                <a:latin typeface="Libre Franklin" panose="020B0604020202020204" charset="0"/>
              </a:rPr>
              <a:t/>
            </a:r>
            <a:br>
              <a:rPr lang="pt-PT" sz="4900" b="0" dirty="0">
                <a:effectLst/>
                <a:latin typeface="Libre Franklin" panose="020B0604020202020204" charset="0"/>
              </a:rPr>
            </a:br>
            <a:r>
              <a:rPr lang="pt-PT" sz="4900" dirty="0">
                <a:latin typeface="Libre Franklin" panose="020B0604020202020204" charset="0"/>
              </a:rPr>
              <a:t/>
            </a:r>
            <a:br>
              <a:rPr lang="pt-PT" sz="4900" dirty="0">
                <a:latin typeface="Libre Franklin" panose="020B0604020202020204" charset="0"/>
              </a:rPr>
            </a:br>
            <a:endParaRPr lang="pt-PT" dirty="0">
              <a:latin typeface="Libre Franklin" panose="020B0604020202020204" charset="0"/>
            </a:endParaRP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="" xmlns:a16="http://schemas.microsoft.com/office/drawing/2014/main" id="{C4071266-5992-478B-BF48-252734095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17320" y="1767840"/>
            <a:ext cx="9601200" cy="3581400"/>
          </a:xfrm>
        </p:spPr>
        <p:txBody>
          <a:bodyPr/>
          <a:lstStyle/>
          <a:p>
            <a:pPr marL="114300" indent="0">
              <a:buNone/>
            </a:pPr>
            <a:r>
              <a:rPr lang="pt-PT" sz="1800" b="1" dirty="0">
                <a:solidFill>
                  <a:srgbClr val="88B29A"/>
                </a:solidFill>
                <a:latin typeface="Libre Franklin" panose="020B0604020202020204" charset="0"/>
              </a:rPr>
              <a:t>N</a:t>
            </a:r>
            <a:r>
              <a:rPr lang="pt-PT" sz="18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o ano de 2019</a:t>
            </a:r>
          </a:p>
          <a:p>
            <a:endParaRPr lang="pt-PT" dirty="0"/>
          </a:p>
        </p:txBody>
      </p:sp>
      <p:graphicFrame>
        <p:nvGraphicFramePr>
          <p:cNvPr id="6" name="Tabela 6">
            <a:extLst>
              <a:ext uri="{FF2B5EF4-FFF2-40B4-BE49-F238E27FC236}">
                <a16:creationId xmlns="" xmlns:a16="http://schemas.microsoft.com/office/drawing/2014/main" id="{C727D348-95BD-4785-96AD-7EDB6BBDBA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004582"/>
              </p:ext>
            </p:extLst>
          </p:nvPr>
        </p:nvGraphicFramePr>
        <p:xfrm>
          <a:off x="1835573" y="2520526"/>
          <a:ext cx="3234266" cy="2197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7133">
                  <a:extLst>
                    <a:ext uri="{9D8B030D-6E8A-4147-A177-3AD203B41FA5}">
                      <a16:colId xmlns="" xmlns:a16="http://schemas.microsoft.com/office/drawing/2014/main" val="2182806361"/>
                    </a:ext>
                  </a:extLst>
                </a:gridCol>
                <a:gridCol w="1617133">
                  <a:extLst>
                    <a:ext uri="{9D8B030D-6E8A-4147-A177-3AD203B41FA5}">
                      <a16:colId xmlns="" xmlns:a16="http://schemas.microsoft.com/office/drawing/2014/main" val="4074787217"/>
                    </a:ext>
                  </a:extLst>
                </a:gridCol>
              </a:tblGrid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b="1" dirty="0">
                          <a:latin typeface="Libre Franklin" panose="020B0604020202020204" charset="0"/>
                        </a:rPr>
                        <a:t>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Libre Franklin" panose="020B0604020202020204" charset="0"/>
                          <a:ea typeface="+mn-ea"/>
                          <a:cs typeface="+mn-cs"/>
                          <a:sym typeface="Arial"/>
                        </a:rPr>
                        <a:t>Ocorrência</a:t>
                      </a:r>
                      <a:endParaRPr lang="pt-PT" b="1" dirty="0">
                        <a:effectLst/>
                        <a:latin typeface="Libre Franklin" panose="020B0604020202020204" charset="0"/>
                      </a:endParaRPr>
                    </a:p>
                  </a:txBody>
                  <a:tcPr marL="95250" marR="95250" marT="95250" marB="95250"/>
                </a:tc>
                <a:extLst>
                  <a:ext uri="{0D108BD9-81ED-4DB2-BD59-A6C34878D82A}">
                    <a16:rowId xmlns="" xmlns:a16="http://schemas.microsoft.com/office/drawing/2014/main" val="518283361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 rtl="0"/>
                      <a:r>
                        <a:rPr lang="pt-PT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Libre Franklin" panose="020B0604020202020204" charset="0"/>
                          <a:ea typeface="+mn-ea"/>
                          <a:cs typeface="+mn-cs"/>
                          <a:sym typeface="Arial"/>
                        </a:rPr>
                        <a:t>Alfaiate</a:t>
                      </a:r>
                      <a:r>
                        <a:rPr lang="pt-PT" dirty="0">
                          <a:latin typeface="Libre Franklin" panose="020B0604020202020204" charset="0"/>
                        </a:rPr>
                        <a:t/>
                      </a:r>
                      <a:br>
                        <a:rPr lang="pt-PT" dirty="0">
                          <a:latin typeface="Libre Franklin" panose="020B0604020202020204" charset="0"/>
                        </a:rPr>
                      </a:br>
                      <a:endParaRPr lang="pt-PT" dirty="0">
                        <a:latin typeface="Libre Franklin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2126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93919036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Libre Franklin" panose="020B0604020202020204" charset="0"/>
                          <a:ea typeface="+mn-ea"/>
                          <a:cs typeface="+mn-cs"/>
                          <a:sym typeface="Arial"/>
                        </a:rPr>
                        <a:t>Arrabio</a:t>
                      </a:r>
                      <a:endParaRPr lang="pt-PT" dirty="0">
                        <a:latin typeface="Libre Franklin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9654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23627993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Libre Franklin" panose="020B0604020202020204" charset="0"/>
                          <a:ea typeface="+mn-ea"/>
                          <a:cs typeface="+mn-cs"/>
                          <a:sym typeface="Arial"/>
                        </a:rPr>
                        <a:t>Corvo marinho</a:t>
                      </a:r>
                      <a:endParaRPr lang="pt-PT" dirty="0">
                        <a:latin typeface="Libre Franklin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1022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62278928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algn="ctr"/>
                      <a:r>
                        <a:rPr lang="pt-PT" sz="14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Libre Franklin" panose="020B0604020202020204" charset="0"/>
                          <a:ea typeface="+mn-ea"/>
                          <a:cs typeface="+mn-cs"/>
                          <a:sym typeface="Arial"/>
                        </a:rPr>
                        <a:t>Pato-colhereiro</a:t>
                      </a:r>
                      <a:endParaRPr lang="pt-PT" dirty="0">
                        <a:latin typeface="Libre Franklin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9802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62218236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="" xmlns:a16="http://schemas.microsoft.com/office/drawing/2014/main" id="{121D9B6B-ECCC-44BF-8589-A8EC207A2EE9}"/>
              </a:ext>
            </a:extLst>
          </p:cNvPr>
          <p:cNvSpPr txBox="1"/>
          <p:nvPr/>
        </p:nvSpPr>
        <p:spPr>
          <a:xfrm>
            <a:off x="1600256" y="5467290"/>
            <a:ext cx="609600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PT" sz="18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Resposta:</a:t>
            </a:r>
            <a:r>
              <a:rPr lang="pt-PT" sz="1800" b="0" i="0" u="none" strike="noStrike" dirty="0">
                <a:solidFill>
                  <a:srgbClr val="000000"/>
                </a:solidFill>
                <a:effectLst/>
                <a:latin typeface="Libre Franklin" panose="020B0604020202020204" charset="0"/>
              </a:rPr>
              <a:t> A moda corresponde ao pato-colhereiro.</a:t>
            </a:r>
            <a:endParaRPr lang="pt-PT" sz="1800" b="0" dirty="0">
              <a:effectLst/>
              <a:latin typeface="Libre Franklin" panose="020B0604020202020204" charset="0"/>
            </a:endParaRPr>
          </a:p>
          <a:p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901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>
                <a:solidFill>
                  <a:srgbClr val="88B29A"/>
                </a:solidFill>
                <a:latin typeface="Libre Franklin" panose="020B0604020202020204" charset="0"/>
              </a:rPr>
              <a:t>Mediana exemplo:</a:t>
            </a:r>
            <a:endParaRPr lang="pt-PT" dirty="0">
              <a:latin typeface="Libre Franklin" panose="020B0604020202020204" charset="0"/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93209" y="1877990"/>
            <a:ext cx="9601200" cy="3581400"/>
          </a:xfrm>
        </p:spPr>
        <p:txBody>
          <a:bodyPr/>
          <a:lstStyle/>
          <a:p>
            <a:pPr marL="114300" indent="0">
              <a:buNone/>
            </a:pPr>
            <a:r>
              <a:rPr lang="pt-PT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Ave : </a:t>
            </a:r>
            <a:r>
              <a:rPr lang="pt-PT" dirty="0">
                <a:solidFill>
                  <a:schemeClr val="tx1"/>
                </a:solidFill>
              </a:rPr>
              <a:t>águia-sapeira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482342"/>
              </p:ext>
            </p:extLst>
          </p:nvPr>
        </p:nvGraphicFramePr>
        <p:xfrm>
          <a:off x="1426191" y="2760083"/>
          <a:ext cx="4872252" cy="24260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361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612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1891">
                <a:tc>
                  <a:txBody>
                    <a:bodyPr/>
                    <a:lstStyle/>
                    <a:p>
                      <a:pPr algn="ctr"/>
                      <a:r>
                        <a:rPr lang="pt-PT" sz="1600" b="1" dirty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Libre Franklin" panose="020B0604020202020204" charset="0"/>
                        </a:rPr>
                        <a:t>Ano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b="1" dirty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Libre Franklin" panose="020B0604020202020204" charset="0"/>
                        </a:rPr>
                        <a:t>Abundância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1266600" y="5605512"/>
            <a:ext cx="9727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Resposta:</a:t>
            </a:r>
            <a:r>
              <a:rPr lang="pt-PT" b="0" i="0" u="none" strike="noStrike" dirty="0">
                <a:solidFill>
                  <a:srgbClr val="000000"/>
                </a:solidFill>
                <a:effectLst/>
                <a:latin typeface="Libre Franklin" panose="020B0604020202020204" charset="0"/>
              </a:rPr>
              <a:t>  Ao longo destes anos, a mediana do aparecimento </a:t>
            </a:r>
            <a:r>
              <a:rPr lang="pt-PT" dirty="0">
                <a:latin typeface="Libre Franklin" panose="020B0604020202020204" charset="0"/>
              </a:rPr>
              <a:t>da águia-sapeira, no Mouchão da Póvoa é  12.</a:t>
            </a:r>
            <a:r>
              <a:rPr lang="pt-PT" b="0" i="0" u="none" strike="noStrike" dirty="0">
                <a:solidFill>
                  <a:srgbClr val="000000"/>
                </a:solidFill>
                <a:effectLst/>
                <a:latin typeface="Libre Franklin" panose="020B0604020202020204" charset="0"/>
              </a:rPr>
              <a:t>                                                           </a:t>
            </a:r>
            <a:endParaRPr lang="pt-PT" dirty="0">
              <a:latin typeface="Libre Franklin" panose="020B0604020202020204" charset="0"/>
            </a:endParaRPr>
          </a:p>
          <a:p>
            <a:endParaRPr lang="pt-PT" dirty="0"/>
          </a:p>
        </p:txBody>
      </p:sp>
      <p:sp>
        <p:nvSpPr>
          <p:cNvPr id="9" name="Retângulo 8"/>
          <p:cNvSpPr/>
          <p:nvPr/>
        </p:nvSpPr>
        <p:spPr>
          <a:xfrm>
            <a:off x="7148015" y="3039340"/>
            <a:ext cx="1856096" cy="110546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dirty="0">
                <a:solidFill>
                  <a:schemeClr val="tx1"/>
                </a:solidFill>
              </a:rPr>
              <a:t>    5 11 12 27 28</a:t>
            </a:r>
          </a:p>
          <a:p>
            <a:r>
              <a:rPr lang="pt-PT" dirty="0">
                <a:solidFill>
                  <a:schemeClr val="tx1"/>
                </a:solidFill>
              </a:rPr>
              <a:t>    5 11 12 27 28</a:t>
            </a:r>
          </a:p>
          <a:p>
            <a:r>
              <a:rPr lang="pt-PT" dirty="0">
                <a:solidFill>
                  <a:schemeClr val="tx1"/>
                </a:solidFill>
              </a:rPr>
              <a:t>    5 11</a:t>
            </a:r>
            <a:r>
              <a:rPr lang="pt-PT" b="1" dirty="0">
                <a:solidFill>
                  <a:schemeClr val="tx1"/>
                </a:solidFill>
              </a:rPr>
              <a:t> 12 </a:t>
            </a:r>
            <a:r>
              <a:rPr lang="pt-PT" dirty="0">
                <a:solidFill>
                  <a:schemeClr val="tx1"/>
                </a:solidFill>
              </a:rPr>
              <a:t>27 28</a:t>
            </a:r>
          </a:p>
        </p:txBody>
      </p:sp>
      <p:cxnSp>
        <p:nvCxnSpPr>
          <p:cNvPr id="13" name="Conexão reta 12"/>
          <p:cNvCxnSpPr/>
          <p:nvPr/>
        </p:nvCxnSpPr>
        <p:spPr>
          <a:xfrm flipH="1">
            <a:off x="8323429" y="3725840"/>
            <a:ext cx="242248" cy="1501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exão reta 14"/>
          <p:cNvCxnSpPr/>
          <p:nvPr/>
        </p:nvCxnSpPr>
        <p:spPr>
          <a:xfrm flipH="1">
            <a:off x="8323429" y="3592074"/>
            <a:ext cx="2422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xão reta 16"/>
          <p:cNvCxnSpPr/>
          <p:nvPr/>
        </p:nvCxnSpPr>
        <p:spPr>
          <a:xfrm flipH="1">
            <a:off x="7364675" y="3534924"/>
            <a:ext cx="109182" cy="1337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exão reta 18"/>
          <p:cNvCxnSpPr/>
          <p:nvPr/>
        </p:nvCxnSpPr>
        <p:spPr>
          <a:xfrm flipV="1">
            <a:off x="7351027" y="3695986"/>
            <a:ext cx="237556" cy="1845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Conexão reta 21"/>
          <p:cNvCxnSpPr/>
          <p:nvPr/>
        </p:nvCxnSpPr>
        <p:spPr>
          <a:xfrm flipV="1">
            <a:off x="8076063" y="3738197"/>
            <a:ext cx="247366" cy="876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exão reta 23"/>
          <p:cNvCxnSpPr/>
          <p:nvPr/>
        </p:nvCxnSpPr>
        <p:spPr>
          <a:xfrm flipH="1">
            <a:off x="7612678" y="3695986"/>
            <a:ext cx="95962" cy="1934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266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4093760" cy="3203812"/>
          </a:xfrm>
        </p:spPr>
        <p:txBody>
          <a:bodyPr/>
          <a:lstStyle/>
          <a:p>
            <a:r>
              <a:rPr lang="pt-PT" sz="5400" b="1" dirty="0">
                <a:solidFill>
                  <a:schemeClr val="tx1"/>
                </a:solidFill>
              </a:rPr>
              <a:t>Medidas de Dispersão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436359" y="90983"/>
            <a:ext cx="6846624" cy="666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2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435384" y="921222"/>
            <a:ext cx="4447786" cy="3581401"/>
          </a:xfrm>
        </p:spPr>
        <p:txBody>
          <a:bodyPr>
            <a:normAutofit/>
          </a:bodyPr>
          <a:lstStyle/>
          <a:p>
            <a:pPr marL="101600" indent="0">
              <a:buNone/>
            </a:pPr>
            <a:r>
              <a:rPr lang="pt-PT" sz="2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pt-PT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Variância</a:t>
            </a:r>
          </a:p>
          <a:p>
            <a:pPr marL="101600" indent="0">
              <a:buNone/>
            </a:pPr>
            <a:endParaRPr lang="pt-PT" sz="24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101600" indent="0">
              <a:buNone/>
            </a:pPr>
            <a:r>
              <a:rPr lang="pt-PT" dirty="0"/>
              <a:t>Num determinado conjunto, corresponde à distância que cada valor está da média.</a:t>
            </a:r>
            <a:endParaRPr lang="pt-PT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>
          <a:xfrm>
            <a:off x="6525403" y="2531659"/>
            <a:ext cx="4447786" cy="3581401"/>
          </a:xfrm>
        </p:spPr>
        <p:txBody>
          <a:bodyPr/>
          <a:lstStyle/>
          <a:p>
            <a:pPr marL="101600" indent="0">
              <a:buNone/>
            </a:pPr>
            <a:r>
              <a:rPr lang="pt-PT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Desvio-padrão</a:t>
            </a:r>
            <a:endParaRPr lang="pt-PT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101600" indent="0">
              <a:buNone/>
            </a:pPr>
            <a:endParaRPr lang="pt-PT" dirty="0"/>
          </a:p>
          <a:p>
            <a:pPr marL="101600" indent="0">
              <a:buNone/>
            </a:pPr>
            <a:r>
              <a:rPr lang="pt-PT" dirty="0"/>
              <a:t>Medida que expressa o grau de dispersão de um conjunto de dados. Quanto mais próximo de 0 for o desvio padrão, mais </a:t>
            </a:r>
            <a:r>
              <a:rPr lang="pt-PT" dirty="0" smtClean="0"/>
              <a:t>homogéneos </a:t>
            </a:r>
            <a:r>
              <a:rPr lang="pt-PT" dirty="0"/>
              <a:t>são os dados.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1398201" y="736979"/>
            <a:ext cx="2709773" cy="99628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6525403" y="2347415"/>
            <a:ext cx="3614884" cy="99628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249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44304" y="3077570"/>
            <a:ext cx="4447786" cy="3581401"/>
          </a:xfrm>
        </p:spPr>
        <p:txBody>
          <a:bodyPr/>
          <a:lstStyle/>
          <a:p>
            <a:pPr marL="101600" indent="0">
              <a:buNone/>
            </a:pPr>
            <a:r>
              <a:rPr lang="pt-PT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Amplitude interquartil</a:t>
            </a:r>
          </a:p>
          <a:p>
            <a:pPr marL="101600" indent="0">
              <a:buNone/>
            </a:pPr>
            <a:endParaRPr lang="pt-PT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101600" indent="0">
              <a:buNone/>
            </a:pPr>
            <a:endParaRPr lang="pt-PT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101600" indent="0">
              <a:buNone/>
            </a:pPr>
            <a:r>
              <a:rPr lang="pt-PT" dirty="0"/>
              <a:t>Diferença entre o 3.º Q e o 1.º Q</a:t>
            </a:r>
            <a:endParaRPr lang="pt-PT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101600" indent="0">
              <a:buNone/>
            </a:pP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>
          <a:xfrm>
            <a:off x="6399910" y="506958"/>
            <a:ext cx="4447786" cy="5894697"/>
          </a:xfrm>
        </p:spPr>
        <p:txBody>
          <a:bodyPr>
            <a:normAutofit fontScale="62500" lnSpcReduction="20000"/>
          </a:bodyPr>
          <a:lstStyle/>
          <a:p>
            <a:pPr marL="101600" indent="0">
              <a:buNone/>
            </a:pPr>
            <a:r>
              <a:rPr lang="pt-PT" sz="51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Quartis</a:t>
            </a:r>
          </a:p>
          <a:p>
            <a:pPr marL="101600" indent="0">
              <a:buNone/>
            </a:pPr>
            <a:endParaRPr lang="pt-PT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2900" dirty="0"/>
              <a:t>Um quartil é qualquer um dos três valores que divide o conjunto ordenado de dados em quatro partes iguais. 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2900" dirty="0"/>
              <a:t>O primeiro quartil (quartil inferior) tem o valor de 25% da amostra ordenada. 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2900" dirty="0"/>
              <a:t>O segundo quartil tem o valor de 50% da amostra e o terceiro quartil (quartil superior) tem o valor de 75%. De um modo geral, quando nos referimos aos quartis, estamos a referir-nos ao primeiro e terceiro quartis, uma vez que o segundo quartil é designado por mediana.</a:t>
            </a:r>
          </a:p>
          <a:p>
            <a:pPr marL="101600" indent="0">
              <a:buNone/>
            </a:pPr>
            <a:endParaRPr lang="pt-PT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473959" y="2968388"/>
            <a:ext cx="2906973" cy="88312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tângulo 5"/>
          <p:cNvSpPr/>
          <p:nvPr/>
        </p:nvSpPr>
        <p:spPr>
          <a:xfrm>
            <a:off x="6399910" y="506958"/>
            <a:ext cx="2047164" cy="73697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9191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8259" y="235242"/>
            <a:ext cx="9634569" cy="1059497"/>
          </a:xfrm>
        </p:spPr>
        <p:txBody>
          <a:bodyPr>
            <a:normAutofit/>
          </a:bodyPr>
          <a:lstStyle/>
          <a:p>
            <a:pPr algn="l"/>
            <a:r>
              <a:rPr lang="pt-PT" sz="4000" b="1" dirty="0"/>
              <a:t>Amplitude interquartil exemplo:</a:t>
            </a:r>
            <a:endParaRPr lang="pt-PT" sz="40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557459" y="2524835"/>
            <a:ext cx="9612971" cy="3370997"/>
          </a:xfrm>
        </p:spPr>
        <p:txBody>
          <a:bodyPr/>
          <a:lstStyle/>
          <a:p>
            <a:pPr algn="l"/>
            <a:r>
              <a:rPr lang="pt-PT" b="1" dirty="0">
                <a:solidFill>
                  <a:schemeClr val="tx1"/>
                </a:solidFill>
              </a:rPr>
              <a:t>Ave</a:t>
            </a:r>
            <a:r>
              <a:rPr lang="pt-PT" dirty="0">
                <a:solidFill>
                  <a:schemeClr val="tx1"/>
                </a:solidFill>
              </a:rPr>
              <a:t>: Flamingo </a:t>
            </a:r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r>
              <a:rPr lang="pt-PT" sz="1800" dirty="0">
                <a:solidFill>
                  <a:schemeClr val="tx1"/>
                </a:solidFill>
              </a:rPr>
              <a:t>0</a:t>
            </a:r>
            <a:r>
              <a:rPr lang="pt-PT" sz="1800" dirty="0"/>
              <a:t> </a:t>
            </a:r>
            <a:r>
              <a:rPr lang="pt-PT" sz="1800" b="1" dirty="0">
                <a:solidFill>
                  <a:srgbClr val="FF0000"/>
                </a:solidFill>
              </a:rPr>
              <a:t>52</a:t>
            </a:r>
            <a:r>
              <a:rPr lang="pt-PT" sz="1800" dirty="0">
                <a:solidFill>
                  <a:srgbClr val="FF0000"/>
                </a:solidFill>
              </a:rPr>
              <a:t> </a:t>
            </a:r>
            <a:r>
              <a:rPr lang="pt-PT" sz="1800" dirty="0">
                <a:solidFill>
                  <a:schemeClr val="tx1"/>
                </a:solidFill>
              </a:rPr>
              <a:t>210</a:t>
            </a:r>
            <a:r>
              <a:rPr lang="pt-PT" sz="1800" dirty="0"/>
              <a:t> </a:t>
            </a:r>
            <a:r>
              <a:rPr lang="pt-PT" sz="1800" b="1" dirty="0">
                <a:solidFill>
                  <a:srgbClr val="00B050"/>
                </a:solidFill>
              </a:rPr>
              <a:t>340</a:t>
            </a:r>
            <a:r>
              <a:rPr lang="pt-PT" sz="1800" dirty="0"/>
              <a:t> </a:t>
            </a:r>
            <a:r>
              <a:rPr lang="pt-PT" sz="1800" dirty="0">
                <a:solidFill>
                  <a:schemeClr val="tx1"/>
                </a:solidFill>
              </a:rPr>
              <a:t>470</a:t>
            </a:r>
            <a:r>
              <a:rPr lang="pt-PT" sz="1800" dirty="0"/>
              <a:t> </a:t>
            </a:r>
            <a:r>
              <a:rPr lang="pt-PT" sz="1800" b="1" dirty="0">
                <a:solidFill>
                  <a:srgbClr val="FF0000"/>
                </a:solidFill>
              </a:rPr>
              <a:t>620</a:t>
            </a:r>
            <a:r>
              <a:rPr lang="pt-PT" sz="1800" b="1" dirty="0"/>
              <a:t> </a:t>
            </a:r>
            <a:r>
              <a:rPr lang="pt-PT" sz="1800" dirty="0">
                <a:solidFill>
                  <a:schemeClr val="tx1"/>
                </a:solidFill>
              </a:rPr>
              <a:t>1729                           </a:t>
            </a:r>
            <a:r>
              <a:rPr lang="pt-PT" sz="2000" dirty="0" err="1">
                <a:solidFill>
                  <a:schemeClr val="tx1"/>
                </a:solidFill>
              </a:rPr>
              <a:t>Aq</a:t>
            </a:r>
            <a:r>
              <a:rPr lang="pt-PT" sz="2000" dirty="0">
                <a:solidFill>
                  <a:schemeClr val="tx1"/>
                </a:solidFill>
              </a:rPr>
              <a:t>=Q3-Q1</a:t>
            </a:r>
          </a:p>
          <a:p>
            <a:pPr algn="l"/>
            <a:r>
              <a:rPr lang="pt-PT" sz="1800" dirty="0">
                <a:solidFill>
                  <a:schemeClr val="tx1"/>
                </a:solidFill>
              </a:rPr>
              <a:t>Q1=52                                                                                 =620-52</a:t>
            </a:r>
          </a:p>
          <a:p>
            <a:pPr algn="l"/>
            <a:r>
              <a:rPr lang="pt-PT" sz="1800" dirty="0" smtClean="0">
                <a:solidFill>
                  <a:schemeClr val="tx1"/>
                </a:solidFill>
              </a:rPr>
              <a:t>Q3=620                                                                             </a:t>
            </a:r>
            <a:r>
              <a:rPr lang="pt-PT" sz="1800" dirty="0">
                <a:solidFill>
                  <a:schemeClr val="tx1"/>
                </a:solidFill>
              </a:rPr>
              <a:t>=568</a:t>
            </a:r>
          </a:p>
          <a:p>
            <a:pPr algn="l"/>
            <a:endParaRPr lang="pt-PT" sz="1800" dirty="0">
              <a:solidFill>
                <a:schemeClr val="tx1"/>
              </a:solidFill>
            </a:endParaRPr>
          </a:p>
          <a:p>
            <a:pPr algn="l"/>
            <a:r>
              <a:rPr lang="pt-PT" sz="18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Resposta:</a:t>
            </a:r>
            <a:r>
              <a:rPr lang="pt-PT" sz="1800" b="0" i="0" u="none" strike="noStrike" dirty="0">
                <a:solidFill>
                  <a:srgbClr val="000000"/>
                </a:solidFill>
                <a:effectLst/>
                <a:latin typeface="Libre Franklin" panose="020B0604020202020204" charset="0"/>
              </a:rPr>
              <a:t> </a:t>
            </a:r>
            <a:r>
              <a:rPr lang="pt-PT" sz="1800" dirty="0">
                <a:solidFill>
                  <a:schemeClr val="tx1"/>
                </a:solidFill>
              </a:rPr>
              <a:t>A amplitude interquartil corresponde a 568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309320"/>
              </p:ext>
            </p:extLst>
          </p:nvPr>
        </p:nvGraphicFramePr>
        <p:xfrm>
          <a:off x="994770" y="3200564"/>
          <a:ext cx="832993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817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57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PT" sz="1600" b="1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Ano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Abundância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470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620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340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1729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61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880" y="446195"/>
            <a:ext cx="9612971" cy="881399"/>
          </a:xfrm>
        </p:spPr>
        <p:txBody>
          <a:bodyPr>
            <a:normAutofit/>
          </a:bodyPr>
          <a:lstStyle/>
          <a:p>
            <a:pPr algn="l"/>
            <a:r>
              <a:rPr lang="pt-PT" sz="4400" b="1" dirty="0"/>
              <a:t>Variância exemplo:</a:t>
            </a:r>
            <a:endParaRPr lang="pt-PT" sz="44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23831" y="2074459"/>
            <a:ext cx="10464562" cy="4188218"/>
          </a:xfrm>
        </p:spPr>
        <p:txBody>
          <a:bodyPr>
            <a:normAutofit/>
          </a:bodyPr>
          <a:lstStyle/>
          <a:p>
            <a:pPr algn="l"/>
            <a:r>
              <a:rPr lang="pt-PT" b="1" dirty="0">
                <a:solidFill>
                  <a:schemeClr val="tx1"/>
                </a:solidFill>
              </a:rPr>
              <a:t>Ave:  </a:t>
            </a:r>
            <a:r>
              <a:rPr lang="pt-PT" dirty="0">
                <a:solidFill>
                  <a:schemeClr val="tx1"/>
                </a:solidFill>
              </a:rPr>
              <a:t>Colhereiro</a:t>
            </a:r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endParaRPr lang="pt-PT" dirty="0"/>
          </a:p>
          <a:p>
            <a:pPr algn="l"/>
            <a:endParaRPr lang="pt-PT" b="1" dirty="0"/>
          </a:p>
          <a:p>
            <a:pPr algn="l"/>
            <a:r>
              <a:rPr lang="pt-PT" sz="1800" b="1" i="0" u="none" strike="noStrike" dirty="0">
                <a:solidFill>
                  <a:srgbClr val="88B29A"/>
                </a:solidFill>
                <a:effectLst/>
                <a:latin typeface="Libre Franklin" panose="020B0604020202020204" charset="0"/>
              </a:rPr>
              <a:t>Resposta:</a:t>
            </a:r>
            <a:r>
              <a:rPr lang="pt-PT" sz="1800" b="0" i="0" u="none" strike="noStrike" dirty="0">
                <a:solidFill>
                  <a:srgbClr val="000000"/>
                </a:solidFill>
                <a:effectLst/>
                <a:latin typeface="Libre Franklin" panose="020B0604020202020204" charset="0"/>
              </a:rPr>
              <a:t> </a:t>
            </a:r>
            <a:r>
              <a:rPr lang="pt-PT" sz="1800" dirty="0">
                <a:solidFill>
                  <a:schemeClr val="tx1"/>
                </a:solidFill>
              </a:rPr>
              <a:t>A variância corresponde a </a:t>
            </a:r>
            <a:r>
              <a:rPr lang="pt-PT" sz="1800" dirty="0" smtClean="0">
                <a:solidFill>
                  <a:schemeClr val="tx1"/>
                </a:solidFill>
              </a:rPr>
              <a:t>6,1875.</a:t>
            </a:r>
            <a:endParaRPr lang="pt-PT" sz="1800" dirty="0">
              <a:solidFill>
                <a:schemeClr val="tx1"/>
              </a:solidFill>
            </a:endParaRPr>
          </a:p>
          <a:p>
            <a:pPr algn="l"/>
            <a:endParaRPr lang="pt-PT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685253"/>
              </p:ext>
            </p:extLst>
          </p:nvPr>
        </p:nvGraphicFramePr>
        <p:xfrm>
          <a:off x="777551" y="2806732"/>
          <a:ext cx="4193140" cy="181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65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965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3176">
                <a:tc>
                  <a:txBody>
                    <a:bodyPr/>
                    <a:lstStyle/>
                    <a:p>
                      <a:pPr algn="ctr"/>
                      <a:r>
                        <a:rPr lang="pt-PT" sz="1600" b="1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Ano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b="1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Ocorrência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3176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3176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3176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3176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5324410" y="2789956"/>
            <a:ext cx="55639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  <a:t>Média=(3+2+2+8)/4</a:t>
            </a:r>
          </a:p>
          <a:p>
            <a: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  <a:t>   = 3,75</a:t>
            </a:r>
          </a:p>
          <a:p>
            <a: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  <a:t/>
            </a:r>
            <a:b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</a:br>
            <a: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  <a:t>Variância</a:t>
            </a:r>
          </a:p>
          <a:p>
            <a: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  <a:t> =[(3-3,75)^2+(2-3,75)^2+(2-3,75)^2+(8-3,75)^2]/4</a:t>
            </a:r>
          </a:p>
          <a:p>
            <a:r>
              <a:rPr lang="pt-PT" sz="1600" dirty="0">
                <a:solidFill>
                  <a:schemeClr val="tx1"/>
                </a:solidFill>
                <a:latin typeface="Libre Franklin" panose="020B0604020202020204" charset="0"/>
              </a:rPr>
              <a:t> =6,1875</a:t>
            </a:r>
          </a:p>
        </p:txBody>
      </p:sp>
    </p:spTree>
    <p:extLst>
      <p:ext uri="{BB962C8B-B14F-4D97-AF65-F5344CB8AC3E}">
        <p14:creationId xmlns:p14="http://schemas.microsoft.com/office/powerpoint/2010/main" val="162705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01480" y="2470842"/>
            <a:ext cx="8361229" cy="2098226"/>
          </a:xfrm>
        </p:spPr>
        <p:txBody>
          <a:bodyPr/>
          <a:lstStyle/>
          <a:p>
            <a:r>
              <a:rPr lang="pt-PT" b="1" dirty="0"/>
              <a:t>Distribuições Bidimensionais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3375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idx="2"/>
          </p:nvPr>
        </p:nvSpPr>
        <p:spPr>
          <a:xfrm>
            <a:off x="7482384" y="856966"/>
            <a:ext cx="3588890" cy="4826382"/>
          </a:xfrm>
        </p:spPr>
        <p:txBody>
          <a:bodyPr>
            <a:normAutofit fontScale="85000" lnSpcReduction="10000"/>
          </a:bodyPr>
          <a:lstStyle/>
          <a:p>
            <a:pPr marL="101600" indent="0">
              <a:buNone/>
            </a:pPr>
            <a:r>
              <a:rPr lang="pt-PT" b="1" dirty="0"/>
              <a:t>Diagrama de Dispersão</a:t>
            </a:r>
          </a:p>
          <a:p>
            <a:pPr marL="101600" indent="0">
              <a:buNone/>
            </a:pPr>
            <a:endParaRPr lang="pt-PT" b="1" dirty="0"/>
          </a:p>
          <a:p>
            <a:pPr marL="101600" indent="0" algn="just">
              <a:lnSpc>
                <a:spcPct val="160000"/>
              </a:lnSpc>
              <a:buNone/>
            </a:pPr>
            <a:r>
              <a:rPr lang="pt-PT" dirty="0"/>
              <a:t>É um tipo de representação de dados que mostra a relação entre as </a:t>
            </a:r>
            <a:r>
              <a:rPr lang="pt-PT" dirty="0" smtClean="0"/>
              <a:t>variáveis </a:t>
            </a:r>
            <a:r>
              <a:rPr lang="pt-PT" dirty="0"/>
              <a:t>x e y.</a:t>
            </a:r>
          </a:p>
          <a:p>
            <a:pPr marL="101600" indent="0" algn="just">
              <a:lnSpc>
                <a:spcPct val="160000"/>
              </a:lnSpc>
              <a:buNone/>
            </a:pPr>
            <a:r>
              <a:rPr lang="pt-PT" dirty="0"/>
              <a:t>Os elementos do conjunto de dados fica representado por um ponto, em que as suas </a:t>
            </a:r>
            <a:r>
              <a:rPr lang="pt-PT" dirty="0" smtClean="0"/>
              <a:t>coordenadas </a:t>
            </a:r>
            <a:r>
              <a:rPr lang="pt-PT" dirty="0"/>
              <a:t>se relacionam com os valores para as duas variáveis.</a:t>
            </a:r>
          </a:p>
          <a:p>
            <a:pPr marL="101600" indent="0">
              <a:buNone/>
            </a:pPr>
            <a:endParaRPr lang="pt-PT" dirty="0"/>
          </a:p>
        </p:txBody>
      </p:sp>
      <p:sp>
        <p:nvSpPr>
          <p:cNvPr id="7" name="Retângulo 6"/>
          <p:cNvSpPr/>
          <p:nvPr/>
        </p:nvSpPr>
        <p:spPr>
          <a:xfrm>
            <a:off x="7482384" y="846161"/>
            <a:ext cx="3398292" cy="68523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CaixaDeTexto 8"/>
          <p:cNvSpPr txBox="1"/>
          <p:nvPr/>
        </p:nvSpPr>
        <p:spPr>
          <a:xfrm>
            <a:off x="1618414" y="1933362"/>
            <a:ext cx="3405116" cy="2401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1700" dirty="0">
                <a:latin typeface="Libre Franklin" panose="020B0604020202020204" charset="0"/>
              </a:rPr>
              <a:t>Num diagrama de dispersão podemos usar uma reta para resumir a relação entre os dados e através dessa reta podemos fazer previsões a partir dos dados.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618414" y="876300"/>
            <a:ext cx="3357349" cy="65509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/>
          <p:cNvSpPr txBox="1"/>
          <p:nvPr/>
        </p:nvSpPr>
        <p:spPr>
          <a:xfrm>
            <a:off x="1958322" y="988721"/>
            <a:ext cx="3176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>
                <a:latin typeface="Libre Franklin" panose="020B0604020202020204" charset="0"/>
              </a:rPr>
              <a:t>Reta de Regressão</a:t>
            </a:r>
            <a:endParaRPr lang="pt-PT" sz="2000" dirty="0">
              <a:latin typeface="Libre Franklin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32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22031" y="1406770"/>
            <a:ext cx="10438227" cy="5106572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70000"/>
              </a:lnSpc>
            </a:pP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    Uma das medidas estatísticas que permite estabelecer o grau de correlação existente entre as variáveis é denominada </a:t>
            </a:r>
            <a:r>
              <a:rPr lang="pt-PT" sz="2900" b="1" dirty="0">
                <a:solidFill>
                  <a:schemeClr val="tx1"/>
                </a:solidFill>
                <a:latin typeface="Libre Franklin" panose="020B0604020202020204" charset="0"/>
              </a:rPr>
              <a:t>coeficiente de correlação</a:t>
            </a: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, que se representa por r e toma valores pertencentes ao intervalo [– 1,1].</a:t>
            </a:r>
          </a:p>
          <a:p>
            <a:pPr algn="l"/>
            <a:endParaRPr lang="pt-PT" sz="2900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algn="l"/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      -  Se r &lt; 0 , a</a:t>
            </a:r>
            <a:r>
              <a:rPr lang="pt-PT" sz="2900" b="1" dirty="0">
                <a:solidFill>
                  <a:schemeClr val="tx1"/>
                </a:solidFill>
                <a:latin typeface="Libre Franklin" panose="020B0604020202020204" charset="0"/>
              </a:rPr>
              <a:t> correlação é negativa</a:t>
            </a: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. A variação das variáveis é feita em sentidos opostos, isto é, uma aumenta quando a outra diminui.</a:t>
            </a:r>
          </a:p>
          <a:p>
            <a:pPr algn="l"/>
            <a:endParaRPr lang="pt-PT" sz="2900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algn="l"/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     -  Se r  &gt; 0 , a </a:t>
            </a:r>
            <a:r>
              <a:rPr lang="pt-PT" sz="2900" b="1" dirty="0">
                <a:solidFill>
                  <a:schemeClr val="tx1"/>
                </a:solidFill>
                <a:latin typeface="Libre Franklin" panose="020B0604020202020204" charset="0"/>
              </a:rPr>
              <a:t>correlação é positiva</a:t>
            </a: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. A variação das variáveis é feita no mesmo sentido, isto é, uma aumenta quando a outra também aumenta.</a:t>
            </a:r>
          </a:p>
          <a:p>
            <a:pPr algn="l"/>
            <a:endParaRPr lang="pt-PT" sz="2900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algn="l"/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     -  Se r = 0 , a </a:t>
            </a:r>
            <a:r>
              <a:rPr lang="pt-PT" sz="2900" b="1" dirty="0">
                <a:solidFill>
                  <a:schemeClr val="tx1"/>
                </a:solidFill>
                <a:latin typeface="Libre Franklin" panose="020B0604020202020204" charset="0"/>
              </a:rPr>
              <a:t>correlação é nula</a:t>
            </a: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.</a:t>
            </a:r>
          </a:p>
          <a:p>
            <a:pPr algn="l"/>
            <a:endParaRPr lang="pt-PT" sz="2900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algn="l">
              <a:lnSpc>
                <a:spcPct val="170000"/>
              </a:lnSpc>
            </a:pP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Quando r = 1 ou r = – 1, os pontos no diagrama de dispersão estão sobre uma reta.  </a:t>
            </a:r>
          </a:p>
          <a:p>
            <a:pPr algn="l">
              <a:lnSpc>
                <a:spcPct val="170000"/>
              </a:lnSpc>
            </a:pP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Essa reta tem declive positivo se r = 1 e tem declive negativo se r = – 1.</a:t>
            </a:r>
          </a:p>
          <a:p>
            <a:pPr algn="l"/>
            <a:endParaRPr lang="pt-PT" sz="2900" dirty="0">
              <a:solidFill>
                <a:schemeClr val="tx1"/>
              </a:solidFill>
              <a:latin typeface="Libre Franklin" panose="020B0604020202020204" charset="0"/>
            </a:endParaRPr>
          </a:p>
          <a:p>
            <a:pPr algn="l">
              <a:lnSpc>
                <a:spcPct val="170000"/>
              </a:lnSpc>
            </a:pP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Na correlação positiva, quanto mais próximo de 1 for o valor de r </a:t>
            </a:r>
            <a:r>
              <a:rPr lang="pt-PT" sz="2900" dirty="0" smtClean="0">
                <a:solidFill>
                  <a:schemeClr val="tx1"/>
                </a:solidFill>
                <a:latin typeface="Libre Franklin" panose="020B0604020202020204" charset="0"/>
              </a:rPr>
              <a:t>mais </a:t>
            </a: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forte é a correlação.</a:t>
            </a:r>
          </a:p>
          <a:p>
            <a:pPr algn="l">
              <a:lnSpc>
                <a:spcPct val="170000"/>
              </a:lnSpc>
            </a:pPr>
            <a:r>
              <a:rPr lang="pt-PT" sz="2900" dirty="0">
                <a:solidFill>
                  <a:schemeClr val="tx1"/>
                </a:solidFill>
                <a:latin typeface="Libre Franklin" panose="020B0604020202020204" charset="0"/>
              </a:rPr>
              <a:t>Na correlação negativa, quanto mais próximo de – 1 for o valor de r mais forte é a correlação.</a:t>
            </a:r>
          </a:p>
          <a:p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  <p:sp>
        <p:nvSpPr>
          <p:cNvPr id="5" name="Título 1">
            <a:extLst>
              <a:ext uri="{FF2B5EF4-FFF2-40B4-BE49-F238E27FC236}">
                <a16:creationId xmlns="" xmlns:a16="http://schemas.microsoft.com/office/drawing/2014/main" id="{92CF58FF-75DB-40C1-8095-7724D7DFB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15" y="182880"/>
            <a:ext cx="9612971" cy="881399"/>
          </a:xfrm>
        </p:spPr>
        <p:txBody>
          <a:bodyPr>
            <a:normAutofit/>
          </a:bodyPr>
          <a:lstStyle/>
          <a:p>
            <a:pPr algn="l"/>
            <a:r>
              <a:rPr lang="pt-PT" sz="3200" b="1" dirty="0">
                <a:solidFill>
                  <a:schemeClr val="tx1"/>
                </a:solidFill>
              </a:rPr>
              <a:t>Coeficiente de correlação</a:t>
            </a:r>
            <a:endParaRPr lang="pt-PT" sz="3200" dirty="0">
              <a:solidFill>
                <a:schemeClr val="tx1"/>
              </a:solidFill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48C4CFF6-CDE1-4DDC-8E2E-53F1DEE77D33}"/>
              </a:ext>
            </a:extLst>
          </p:cNvPr>
          <p:cNvSpPr/>
          <p:nvPr/>
        </p:nvSpPr>
        <p:spPr>
          <a:xfrm>
            <a:off x="661015" y="409186"/>
            <a:ext cx="5275551" cy="8813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688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3600" dirty="0"/>
              <a:t>Diagrama de dispersão, reta dos mínimos quadrados e coeficiente de correlação linear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07827" y="2299647"/>
            <a:ext cx="10147110" cy="3581400"/>
          </a:xfrm>
        </p:spPr>
        <p:txBody>
          <a:bodyPr/>
          <a:lstStyle/>
          <a:p>
            <a:pPr marL="114300" indent="0">
              <a:buNone/>
            </a:pPr>
            <a:r>
              <a:rPr lang="pt-PT" b="1" dirty="0"/>
              <a:t>Número de aves nos anos de 2016 e 2019 </a:t>
            </a:r>
            <a:r>
              <a:rPr lang="pt-PT" b="1" dirty="0" err="1"/>
              <a:t>vs</a:t>
            </a:r>
            <a:r>
              <a:rPr lang="pt-PT" b="1" dirty="0"/>
              <a:t> rombo num dos diques principais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691485"/>
              </p:ext>
            </p:extLst>
          </p:nvPr>
        </p:nvGraphicFramePr>
        <p:xfrm>
          <a:off x="1371600" y="3394626"/>
          <a:ext cx="3545174" cy="1395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258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7258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65246">
                <a:tc>
                  <a:txBody>
                    <a:bodyPr/>
                    <a:lstStyle/>
                    <a:p>
                      <a:pPr algn="ctr"/>
                      <a:r>
                        <a:rPr lang="pt-PT" b="1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Nº</a:t>
                      </a:r>
                      <a:r>
                        <a:rPr lang="pt-PT" b="1" baseline="0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 Aves </a:t>
                      </a:r>
                      <a:endParaRPr lang="pt-PT" b="1" dirty="0">
                        <a:solidFill>
                          <a:schemeClr val="tx1"/>
                        </a:solidFill>
                        <a:latin typeface="Libre Franklin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b="1" dirty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Rombo </a:t>
                      </a:r>
                      <a:r>
                        <a:rPr lang="pt-PT" b="1" dirty="0" smtClean="0">
                          <a:solidFill>
                            <a:schemeClr val="tx1"/>
                          </a:solidFill>
                          <a:latin typeface="Libre Franklin" panose="020B0604020202020204" charset="0"/>
                        </a:rPr>
                        <a:t> (m)</a:t>
                      </a:r>
                      <a:endParaRPr lang="pt-PT" b="1" dirty="0">
                        <a:solidFill>
                          <a:schemeClr val="tx1"/>
                        </a:solidFill>
                        <a:latin typeface="Libre Franklin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5246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859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-14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5246"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36998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>
                          <a:latin typeface="Libre Franklin" panose="020B0604020202020204" charset="0"/>
                        </a:rPr>
                        <a:t>-300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6" name="Picture 2" descr="https://lh6.googleusercontent.com/LUWsmFuuX7hh-ZRaz6SLEiaEWLC5dzng7jrDG3fA-wX8yeyUO7H6NXZ3-MkcI1o4-RPCBc8boVK11H07W6u3UpqysFGVirRa1I9qeFVgXH0MxTe2h-Vj3wE8DGkZ33ZO0cShxrc393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325671"/>
            <a:ext cx="5169774" cy="155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9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365760"/>
            <a:ext cx="9601200" cy="1485900"/>
          </a:xfrm>
        </p:spPr>
        <p:txBody>
          <a:bodyPr>
            <a:normAutofit/>
          </a:bodyPr>
          <a:lstStyle/>
          <a:p>
            <a:r>
              <a:rPr lang="pt-PT" sz="3600" dirty="0"/>
              <a:t>Diagrama de dispersão, reta dos mínimos quadrados e coeficiente de correlação linear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402080" y="1706880"/>
            <a:ext cx="10078872" cy="3581400"/>
          </a:xfrm>
        </p:spPr>
        <p:txBody>
          <a:bodyPr/>
          <a:lstStyle/>
          <a:p>
            <a:pPr marL="114300" indent="0">
              <a:buNone/>
            </a:pPr>
            <a:r>
              <a:rPr lang="pt-PT" b="1" dirty="0"/>
              <a:t>Número de aves nos anos de 2016 e 2019 </a:t>
            </a:r>
            <a:r>
              <a:rPr lang="pt-PT" b="1" dirty="0" err="1"/>
              <a:t>vs</a:t>
            </a:r>
            <a:r>
              <a:rPr lang="pt-PT" b="1" dirty="0"/>
              <a:t> rombo num dos diques principais</a:t>
            </a:r>
            <a:endParaRPr lang="pt-PT" dirty="0"/>
          </a:p>
        </p:txBody>
      </p:sp>
      <p:pic>
        <p:nvPicPr>
          <p:cNvPr id="2050" name="Picture 2" descr="https://lh5.googleusercontent.com/5TXJEPLZDDXMUEl45tjf9Mw6BpqrVAVGxr9mfKM8mylMJn6oKGkwgC5BxJ_4CEDRSy6jRAbEvVzcHPN6vuzOERcREyrpGuZAFX-XYjeikFI80EIFJgAge8_bjiuMa5kBrxJccwO1ah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4" y="2460008"/>
            <a:ext cx="6010275" cy="367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81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3600" dirty="0"/>
              <a:t>Conclusão: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71600" y="1821767"/>
            <a:ext cx="10078872" cy="3581400"/>
          </a:xfrm>
        </p:spPr>
        <p:txBody>
          <a:bodyPr/>
          <a:lstStyle/>
          <a:p>
            <a:pPr marL="114300" indent="0" algn="just">
              <a:lnSpc>
                <a:spcPct val="150000"/>
              </a:lnSpc>
              <a:buNone/>
            </a:pPr>
            <a:r>
              <a:rPr lang="pt-PT" dirty="0"/>
              <a:t>Relacionando o número de aves nos anos de 2016 e 2019 com rombo num dos diques principais do Mouchão da Póvoa de Santa Iria,</a:t>
            </a:r>
            <a:r>
              <a:rPr lang="pt-PT" sz="2000" dirty="0"/>
              <a:t> podemos observar que embora a correlação entre os dados seja negativa, (variação dos dados em sentidos opostos), concluímos que </a:t>
            </a:r>
            <a:r>
              <a:rPr lang="pt-PT" sz="2000" b="1" dirty="0"/>
              <a:t>com o passar dos anos, cada vez aparecem mais aves no Mouchão, e a cada ano que passa, há menos terreno para as mesmas</a:t>
            </a:r>
            <a:r>
              <a:rPr lang="pt-PT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500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547" y="491319"/>
            <a:ext cx="9612971" cy="1260772"/>
          </a:xfrm>
        </p:spPr>
        <p:txBody>
          <a:bodyPr/>
          <a:lstStyle/>
          <a:p>
            <a:pPr algn="l"/>
            <a:r>
              <a:rPr lang="pt-PT" dirty="0">
                <a:solidFill>
                  <a:schemeClr val="tx1"/>
                </a:solidFill>
              </a:rPr>
              <a:t>  </a:t>
            </a:r>
            <a:r>
              <a:rPr lang="pt-PT" sz="4400" b="1" dirty="0">
                <a:solidFill>
                  <a:schemeClr val="tx1"/>
                </a:solidFill>
              </a:rPr>
              <a:t>Conclusão final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28547" y="1752091"/>
            <a:ext cx="10322655" cy="4747183"/>
          </a:xfrm>
        </p:spPr>
        <p:txBody>
          <a:bodyPr>
            <a:normAutofit fontScale="85000" lnSpcReduction="20000"/>
          </a:bodyPr>
          <a:lstStyle/>
          <a:p>
            <a:r>
              <a:rPr lang="pt-PT" dirty="0"/>
              <a:t/>
            </a:r>
            <a:br>
              <a:rPr lang="pt-PT" dirty="0"/>
            </a:br>
            <a:endParaRPr lang="pt-PT" dirty="0"/>
          </a:p>
          <a:p>
            <a:pPr algn="just">
              <a:lnSpc>
                <a:spcPct val="170000"/>
              </a:lnSpc>
            </a:pPr>
            <a:r>
              <a:rPr lang="pt-PT" sz="25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   Com o nosso trabalho pretendemos alertar para o grave problema ambiental relacionado com o </a:t>
            </a:r>
            <a:r>
              <a:rPr lang="pt-PT" sz="2500" dirty="0">
                <a:solidFill>
                  <a:schemeClr val="bg1"/>
                </a:solidFill>
                <a:latin typeface="Arial" panose="020B0604020202020204" pitchFamily="34" charset="0"/>
              </a:rPr>
              <a:t>Mouchão da Póvoa de Santa Iria, sendo este mouchão d</a:t>
            </a:r>
            <a:r>
              <a:rPr lang="pt-PT" sz="25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o </a:t>
            </a:r>
            <a:r>
              <a:rPr lang="pt-PT" sz="250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estuário do Tejo, uma das zonas húmidas mais importantes do país e um dos grandes estuários da Europa, </a:t>
            </a:r>
            <a:r>
              <a:rPr lang="pt-PT" sz="25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albergando uma grande diversidade de habitats, que inclui bancos de vasa, salinas, caniçais, planícies de aluvião, arrozais, pastagens e áreas florestadas e mais de 100.000 aves aquáticas invernantes. </a:t>
            </a:r>
            <a:r>
              <a:rPr lang="pt-PT" sz="2500" dirty="0"/>
              <a:t/>
            </a:r>
            <a:br>
              <a:rPr lang="pt-PT" sz="2500" dirty="0"/>
            </a:br>
            <a:endParaRPr lang="pt-PT" sz="2500" dirty="0"/>
          </a:p>
          <a:p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61953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547" y="491319"/>
            <a:ext cx="9612971" cy="1260772"/>
          </a:xfrm>
        </p:spPr>
        <p:txBody>
          <a:bodyPr/>
          <a:lstStyle/>
          <a:p>
            <a:pPr algn="l"/>
            <a:r>
              <a:rPr lang="pt-PT" dirty="0">
                <a:solidFill>
                  <a:schemeClr val="tx1"/>
                </a:solidFill>
              </a:rPr>
              <a:t>  </a:t>
            </a:r>
            <a:r>
              <a:rPr lang="pt-PT" sz="4400" b="1" dirty="0">
                <a:solidFill>
                  <a:schemeClr val="tx1"/>
                </a:solidFill>
              </a:rPr>
              <a:t>Conclusão final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28547" y="1752091"/>
            <a:ext cx="10322655" cy="4747183"/>
          </a:xfrm>
        </p:spPr>
        <p:txBody>
          <a:bodyPr>
            <a:normAutofit fontScale="47500" lnSpcReduction="20000"/>
          </a:bodyPr>
          <a:lstStyle/>
          <a:p>
            <a:r>
              <a:rPr lang="pt-PT" dirty="0"/>
              <a:t/>
            </a:r>
            <a:br>
              <a:rPr lang="pt-PT" dirty="0"/>
            </a:br>
            <a:endParaRPr lang="pt-PT" sz="3800" dirty="0"/>
          </a:p>
          <a:p>
            <a:pPr algn="just">
              <a:lnSpc>
                <a:spcPct val="170000"/>
              </a:lnSpc>
            </a:pPr>
            <a:r>
              <a:rPr lang="pt-PT" sz="3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   </a:t>
            </a:r>
            <a:r>
              <a:rPr lang="pt-PT" sz="3800" dirty="0">
                <a:solidFill>
                  <a:schemeClr val="bg1"/>
                </a:solidFill>
                <a:latin typeface="Arial" panose="020B0604020202020204" pitchFamily="34" charset="0"/>
              </a:rPr>
              <a:t>O Mouchão da Póvoa de Santa Iria é</a:t>
            </a:r>
            <a:r>
              <a:rPr lang="pt-PT" sz="38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sem dúvida, um dos locais do país mais importantes para a invernada de patos, aves limícolas, flamingos e gaivotas. Aqui existem também concentrações importantes de aves aquáticas nidificantes e das cerca de 200 espécies de ocorrência regular, 46 encontram-se incluídas no anexo I da Diretiva 79/409/CEE. </a:t>
            </a:r>
            <a:r>
              <a:rPr lang="pt-PT" sz="3800" dirty="0">
                <a:solidFill>
                  <a:schemeClr val="bg1"/>
                </a:solidFill>
                <a:latin typeface="Arial" panose="020B0604020202020204" pitchFamily="34" charset="0"/>
              </a:rPr>
              <a:t>Esta diretiva visa garantir a conservação de todas as aves selvagens na União Europeia através de regras de proteção, conservação, gestão e controlo. Aplicando-se às aves, aos seus ovos, aos seus ninhos e aos seus habitats.</a:t>
            </a:r>
          </a:p>
          <a:p>
            <a:pPr algn="l">
              <a:lnSpc>
                <a:spcPct val="170000"/>
              </a:lnSpc>
            </a:pPr>
            <a:r>
              <a:rPr lang="pt-PT" sz="2500" dirty="0"/>
              <a:t/>
            </a:r>
            <a:br>
              <a:rPr lang="pt-PT" sz="2500" dirty="0"/>
            </a:br>
            <a:endParaRPr lang="pt-PT" sz="2500" dirty="0"/>
          </a:p>
          <a:p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35784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547" y="491319"/>
            <a:ext cx="9612971" cy="1260772"/>
          </a:xfrm>
        </p:spPr>
        <p:txBody>
          <a:bodyPr/>
          <a:lstStyle/>
          <a:p>
            <a:pPr algn="l"/>
            <a:r>
              <a:rPr lang="pt-PT" dirty="0">
                <a:solidFill>
                  <a:schemeClr val="tx1"/>
                </a:solidFill>
              </a:rPr>
              <a:t>  </a:t>
            </a:r>
            <a:r>
              <a:rPr lang="pt-PT" sz="4400" b="1" dirty="0">
                <a:solidFill>
                  <a:schemeClr val="tx1"/>
                </a:solidFill>
              </a:rPr>
              <a:t>Conclusão final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28547" y="1752091"/>
            <a:ext cx="10322655" cy="4747183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pt-PT" dirty="0"/>
              <a:t/>
            </a:r>
            <a:br>
              <a:rPr lang="pt-PT" dirty="0"/>
            </a:br>
            <a:r>
              <a:rPr lang="pt-PT" sz="3000" dirty="0">
                <a:solidFill>
                  <a:schemeClr val="bg1"/>
                </a:solidFill>
                <a:latin typeface="Arial" panose="020B0604020202020204" pitchFamily="34" charset="0"/>
              </a:rPr>
              <a:t>O Mouchão da Póvoa de Santa Iria, situado no </a:t>
            </a:r>
            <a:r>
              <a:rPr lang="pt-PT" sz="3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estuário do Tejo, tem importância internacional para a conservação das aves aquáticas, encontrando-se classificado como Sitio </a:t>
            </a:r>
            <a:r>
              <a:rPr lang="pt-PT" sz="30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Ramsar</a:t>
            </a:r>
            <a:r>
              <a:rPr lang="pt-PT" sz="3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Zona de Proteção Especial e Reserva Natural.</a:t>
            </a:r>
          </a:p>
          <a:p>
            <a:pPr algn="l">
              <a:lnSpc>
                <a:spcPct val="150000"/>
              </a:lnSpc>
            </a:pPr>
            <a:endParaRPr lang="pt-PT" sz="19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PT" sz="19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pt-PT" sz="19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</a:p>
          <a:p>
            <a:pPr algn="ctr">
              <a:lnSpc>
                <a:spcPct val="150000"/>
              </a:lnSpc>
            </a:pPr>
            <a:r>
              <a:rPr lang="pt-PT" sz="63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Vamos ajudar a proteg</a:t>
            </a:r>
            <a:r>
              <a:rPr lang="pt-PT" sz="6300" b="1" dirty="0">
                <a:solidFill>
                  <a:schemeClr val="bg1"/>
                </a:solidFill>
                <a:latin typeface="Arial" panose="020B0604020202020204" pitchFamily="34" charset="0"/>
              </a:rPr>
              <a:t>ê</a:t>
            </a:r>
            <a:r>
              <a:rPr lang="pt-PT" sz="63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-lo!</a:t>
            </a:r>
          </a:p>
          <a:p>
            <a:pPr algn="l">
              <a:lnSpc>
                <a:spcPct val="150000"/>
              </a:lnSpc>
            </a:pPr>
            <a:endParaRPr lang="pt-PT" sz="1900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endParaRPr lang="pt-PT" sz="1900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pt-PT" sz="2500" dirty="0"/>
              <a:t/>
            </a:r>
            <a:br>
              <a:rPr lang="pt-PT" sz="2500" dirty="0"/>
            </a:br>
            <a:endParaRPr lang="pt-PT" sz="2500" dirty="0"/>
          </a:p>
          <a:p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4527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3"/>
          <p:cNvSpPr txBox="1">
            <a:spLocks noGrp="1"/>
          </p:cNvSpPr>
          <p:nvPr>
            <p:ph type="title"/>
          </p:nvPr>
        </p:nvSpPr>
        <p:spPr>
          <a:xfrm>
            <a:off x="1371600" y="67056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pt-PT" b="1" dirty="0"/>
              <a:t>Bibliografia </a:t>
            </a:r>
            <a:br>
              <a:rPr lang="pt-PT" b="1" dirty="0"/>
            </a:br>
            <a:endParaRPr sz="1600" dirty="0"/>
          </a:p>
        </p:txBody>
      </p:sp>
      <p:sp>
        <p:nvSpPr>
          <p:cNvPr id="291" name="Google Shape;291;p13"/>
          <p:cNvSpPr/>
          <p:nvPr/>
        </p:nvSpPr>
        <p:spPr>
          <a:xfrm>
            <a:off x="1371600" y="1854557"/>
            <a:ext cx="10350708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dirty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https://</a:t>
            </a:r>
            <a:r>
              <a:rPr lang="pt-PT" dirty="0" smtClean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www.minhavida.com.br/fitness/tudo-sobre/12490-caminhada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</a:pP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dirty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https://</a:t>
            </a:r>
            <a:r>
              <a:rPr lang="pt-PT" dirty="0" smtClean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pt.wikipedia.org/wiki/Caminhada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</a:pP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dirty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https://www.medis.pt/mais-medis/bem-estar-e-desporto/caminhada-um-aliado-da-saude-e-bem-estar</a:t>
            </a:r>
            <a:r>
              <a:rPr lang="pt-PT" dirty="0" smtClean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/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</a:pP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dirty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https://greentrekker.pt/perguntas-frequentes/niveis-de-dificuldade</a:t>
            </a:r>
            <a:r>
              <a:rPr lang="pt-PT" dirty="0" smtClean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/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</a:pP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r>
              <a:rPr lang="pt-PT" dirty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https://www.hikeland.pt/informacoes-e-esclarecimentos/niveis-de-dificuldade</a:t>
            </a:r>
            <a:r>
              <a:rPr lang="pt-PT" dirty="0" smtClean="0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/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⮚"/>
            </a:pPr>
            <a:endParaRPr dirty="0"/>
          </a:p>
        </p:txBody>
      </p:sp>
      <p:sp>
        <p:nvSpPr>
          <p:cNvPr id="5" name="CaixaDeTexto 4">
            <a:extLst>
              <a:ext uri="{FF2B5EF4-FFF2-40B4-BE49-F238E27FC236}">
                <a16:creationId xmlns="" xmlns:a16="http://schemas.microsoft.com/office/drawing/2014/main" id="{4CC8FA22-66C4-432E-B461-DBA1C78F7149}"/>
              </a:ext>
            </a:extLst>
          </p:cNvPr>
          <p:cNvSpPr txBox="1"/>
          <p:nvPr/>
        </p:nvSpPr>
        <p:spPr>
          <a:xfrm>
            <a:off x="4249271" y="5270082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0" dirty="0">
                <a:effectLst/>
              </a:rPr>
              <a:t> </a:t>
            </a:r>
            <a:endParaRPr lang="pt-PT" dirty="0"/>
          </a:p>
        </p:txBody>
      </p:sp>
      <p:sp>
        <p:nvSpPr>
          <p:cNvPr id="7" name="CaixaDeTexto 6">
            <a:extLst>
              <a:ext uri="{FF2B5EF4-FFF2-40B4-BE49-F238E27FC236}">
                <a16:creationId xmlns="" xmlns:a16="http://schemas.microsoft.com/office/drawing/2014/main" id="{13FEA137-74F8-47FC-A575-2D41F28404FF}"/>
              </a:ext>
            </a:extLst>
          </p:cNvPr>
          <p:cNvSpPr txBox="1"/>
          <p:nvPr/>
        </p:nvSpPr>
        <p:spPr>
          <a:xfrm>
            <a:off x="3048000" y="3275112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0" dirty="0">
                <a:effectLst/>
              </a:rPr>
              <a:t> 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3"/>
          <p:cNvSpPr txBox="1">
            <a:spLocks noGrp="1"/>
          </p:cNvSpPr>
          <p:nvPr>
            <p:ph type="title"/>
          </p:nvPr>
        </p:nvSpPr>
        <p:spPr>
          <a:xfrm>
            <a:off x="1371600" y="41148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pt-PT" b="1" dirty="0" smtClean="0"/>
              <a:t>Bibliografia </a:t>
            </a:r>
            <a:r>
              <a:rPr lang="pt-PT" b="1" dirty="0"/>
              <a:t/>
            </a:r>
            <a:br>
              <a:rPr lang="pt-PT" b="1" dirty="0"/>
            </a:br>
            <a:endParaRPr sz="1600" dirty="0"/>
          </a:p>
        </p:txBody>
      </p:sp>
      <p:sp>
        <p:nvSpPr>
          <p:cNvPr id="291" name="Google Shape;291;p13"/>
          <p:cNvSpPr/>
          <p:nvPr/>
        </p:nvSpPr>
        <p:spPr>
          <a:xfrm>
            <a:off x="1371600" y="1427837"/>
            <a:ext cx="10350708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28575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r>
              <a:rPr lang="pt-PT" dirty="0">
                <a:latin typeface="Libre Franklin" charset="0"/>
                <a:sym typeface="Libre Franklin"/>
              </a:rPr>
              <a:t>https://omirante.pt/sociedade/2021-03-10-VFX-desiludida-com-Governo-por-causa-do-mouchao-da-Povoa      (Jornal O Mirante - 10/3/2021)</a:t>
            </a:r>
          </a:p>
          <a:p>
            <a:pPr marL="228600" lvl="0">
              <a:lnSpc>
                <a:spcPct val="150000"/>
              </a:lnSpc>
              <a:buClr>
                <a:schemeClr val="tx1"/>
              </a:buClr>
              <a:buSzPts val="2400"/>
            </a:pPr>
            <a:endParaRPr lang="pt-PT" dirty="0" smtClean="0">
              <a:latin typeface="Libre Franklin" charset="0"/>
              <a:sym typeface="Libre Franklin"/>
            </a:endParaRPr>
          </a:p>
          <a:p>
            <a:pPr marL="514350" lvl="0" indent="-28575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r>
              <a:rPr lang="pt-PT" dirty="0" smtClean="0">
                <a:latin typeface="Libre Franklin" charset="0"/>
                <a:sym typeface="Libre Franklin"/>
              </a:rPr>
              <a:t>https</a:t>
            </a:r>
            <a:r>
              <a:rPr lang="pt-PT" dirty="0">
                <a:latin typeface="Libre Franklin" charset="0"/>
                <a:sym typeface="Libre Franklin"/>
              </a:rPr>
              <a:t>://www.rtp.pt/noticias/reportagem/obras-no-mouchao-da-povoa-em-vila-franca-de-xira-a-maior-ilhota-do-rio-tejo-vao-ter-que-esperar-outra-vez-e-nao-se-sabe-quanto-tempo_a1161344   (RTP1 - </a:t>
            </a:r>
            <a:r>
              <a:rPr lang="pt-PT" dirty="0" smtClean="0">
                <a:latin typeface="Libre Franklin" charset="0"/>
                <a:sym typeface="Libre Franklin"/>
              </a:rPr>
              <a:t>19/7/2019)</a:t>
            </a:r>
          </a:p>
          <a:p>
            <a:pPr marL="228600" lvl="0">
              <a:lnSpc>
                <a:spcPct val="150000"/>
              </a:lnSpc>
              <a:buClr>
                <a:schemeClr val="tx1"/>
              </a:buClr>
              <a:buSzPts val="2400"/>
            </a:pPr>
            <a:endParaRPr lang="pt-PT" dirty="0">
              <a:latin typeface="Libre Franklin" charset="0"/>
              <a:sym typeface="Libre Franklin"/>
            </a:endParaRPr>
          </a:p>
          <a:p>
            <a:pPr marL="514350" lvl="0" indent="-28575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r>
              <a:rPr lang="pt-PT" dirty="0">
                <a:latin typeface="Libre Franklin" charset="0"/>
                <a:sym typeface="Libre Franklin"/>
              </a:rPr>
              <a:t>https://www.publico.pt/2020/02/24/local/noticia/novo-aeroporto-montijo-ajudar-salvar-mouchao-povoa-obras-tardam-1905351  (Jornal Público – 24/2/2020)</a:t>
            </a:r>
          </a:p>
          <a:p>
            <a:pPr marL="514350" lvl="0" indent="-28575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endParaRPr lang="pt-PT" dirty="0">
              <a:latin typeface="Libre Franklin" charset="0"/>
              <a:sym typeface="Libre Franklin"/>
            </a:endParaRPr>
          </a:p>
          <a:p>
            <a:pPr marL="571500" lvl="0" indent="-34290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r>
              <a:rPr lang="pt-PT" dirty="0">
                <a:latin typeface="Libre Franklin" charset="0"/>
                <a:sym typeface="Libre Franklin"/>
              </a:rPr>
              <a:t>https://omirante.pt/sociedade/2019-10-22-Mouchao-da-Povoa-esta-a-afundar-se-e-a-sua-recuperacao-e-cada-vez-mais-dificil  (Jornal O Mirante - 22/10/2019)</a:t>
            </a:r>
          </a:p>
          <a:p>
            <a:pPr marL="514350" lvl="0" indent="-28575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endParaRPr lang="pt-PT" dirty="0">
              <a:latin typeface="Libre Franklin" charset="0"/>
              <a:sym typeface="Libre Franklin"/>
            </a:endParaRPr>
          </a:p>
          <a:p>
            <a:pPr marL="571500" lvl="0" indent="-342900">
              <a:lnSpc>
                <a:spcPct val="150000"/>
              </a:lnSpc>
              <a:buClr>
                <a:schemeClr val="tx1"/>
              </a:buClr>
              <a:buSzPts val="2400"/>
              <a:buFont typeface="Wingdings" pitchFamily="2" charset="2"/>
              <a:buChar char="Ø"/>
            </a:pPr>
            <a:r>
              <a:rPr lang="pt-PT" dirty="0">
                <a:latin typeface="Libre Franklin" charset="0"/>
                <a:sym typeface="Libre Franklin"/>
              </a:rPr>
              <a:t>http://life-terrasdopriolo.spea.pt/noticias/detalhes.php?id=1699</a:t>
            </a:r>
          </a:p>
          <a:p>
            <a:pPr marL="228600" lvl="0">
              <a:lnSpc>
                <a:spcPct val="150000"/>
              </a:lnSpc>
              <a:buClr>
                <a:schemeClr val="tx1"/>
              </a:buClr>
              <a:buSzPts val="2400"/>
            </a:pPr>
            <a:r>
              <a:rPr lang="pt-PT" dirty="0">
                <a:latin typeface="Libre Franklin" charset="0"/>
                <a:sym typeface="Libre Franklin"/>
              </a:rPr>
              <a:t>        (Sociedade Portuguesa para o Estudo das Aves - SPEA 5/6/2017)</a:t>
            </a:r>
            <a:r>
              <a:rPr lang="pt-PT" sz="1200" dirty="0">
                <a:latin typeface="Libre Franklin"/>
                <a:sym typeface="Libre Franklin"/>
              </a:rPr>
              <a:t/>
            </a:r>
            <a:br>
              <a:rPr lang="pt-PT" sz="1200" dirty="0">
                <a:latin typeface="Libre Franklin"/>
                <a:sym typeface="Libre Franklin"/>
              </a:rPr>
            </a:br>
            <a:endParaRPr lang="pt-PT" sz="1200" dirty="0">
              <a:latin typeface="Libre Franklin"/>
              <a:sym typeface="Libre Franklin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="" xmlns:a16="http://schemas.microsoft.com/office/drawing/2014/main" id="{4CC8FA22-66C4-432E-B461-DBA1C78F7149}"/>
              </a:ext>
            </a:extLst>
          </p:cNvPr>
          <p:cNvSpPr txBox="1"/>
          <p:nvPr/>
        </p:nvSpPr>
        <p:spPr>
          <a:xfrm>
            <a:off x="4249271" y="5270082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0" dirty="0">
                <a:effectLst/>
              </a:rPr>
              <a:t> </a:t>
            </a:r>
            <a:endParaRPr lang="pt-PT" dirty="0"/>
          </a:p>
        </p:txBody>
      </p:sp>
      <p:sp>
        <p:nvSpPr>
          <p:cNvPr id="7" name="CaixaDeTexto 6">
            <a:extLst>
              <a:ext uri="{FF2B5EF4-FFF2-40B4-BE49-F238E27FC236}">
                <a16:creationId xmlns="" xmlns:a16="http://schemas.microsoft.com/office/drawing/2014/main" id="{13FEA137-74F8-47FC-A575-2D41F28404FF}"/>
              </a:ext>
            </a:extLst>
          </p:cNvPr>
          <p:cNvSpPr txBox="1"/>
          <p:nvPr/>
        </p:nvSpPr>
        <p:spPr>
          <a:xfrm>
            <a:off x="3048000" y="3275112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0" dirty="0">
                <a:effectLst/>
              </a:rPr>
              <a:t> 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7808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rgbClr val="000000"/>
      </a:dk1>
      <a:lt1>
        <a:srgbClr val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rop">
  <a:themeElements>
    <a:clrScheme name="Crop">
      <a:dk1>
        <a:srgbClr val="000000"/>
      </a:dk1>
      <a:lt1>
        <a:srgbClr val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1552</Words>
  <Application>Microsoft Office PowerPoint</Application>
  <PresentationFormat>Personalizados</PresentationFormat>
  <Paragraphs>311</Paragraphs>
  <Slides>43</Slides>
  <Notes>14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43</vt:i4>
      </vt:variant>
    </vt:vector>
  </HeadingPairs>
  <TitlesOfParts>
    <vt:vector size="53" baseType="lpstr">
      <vt:lpstr>Arial</vt:lpstr>
      <vt:lpstr>Barlow</vt:lpstr>
      <vt:lpstr>Book Antiqua</vt:lpstr>
      <vt:lpstr>Libre Franklin</vt:lpstr>
      <vt:lpstr>Noto Sans Symbols</vt:lpstr>
      <vt:lpstr>Roboto</vt:lpstr>
      <vt:lpstr>Nunito</vt:lpstr>
      <vt:lpstr>Wingdings</vt:lpstr>
      <vt:lpstr>Crop</vt:lpstr>
      <vt:lpstr>Crop</vt:lpstr>
      <vt:lpstr>O MOUCHÃO DA PÓVOA DE SANTA IRIA ESTÁ A AFUNDAR! </vt:lpstr>
      <vt:lpstr>Disciplinas envolvidas: </vt:lpstr>
      <vt:lpstr> Mouchão da Póvoa de Santa Iria</vt:lpstr>
      <vt:lpstr> Mouchão da Póvoa de Santa Iria</vt:lpstr>
      <vt:lpstr> Mouchão da Póvoa de Santa Iria</vt:lpstr>
      <vt:lpstr> Mouchão da Póvoa is in Danger!</vt:lpstr>
      <vt:lpstr>  CAMINHADA AO  MOUCHÃO </vt:lpstr>
      <vt:lpstr>E se fizéssemos uma caminhada para ver de perto?</vt:lpstr>
      <vt:lpstr>Caminhada e os seus níveis </vt:lpstr>
      <vt:lpstr>Apresentação do PowerPoint</vt:lpstr>
      <vt:lpstr>Benefícios: </vt:lpstr>
      <vt:lpstr>Que outros benefícios pode ter?  Quais beneficiam os jovens?</vt:lpstr>
      <vt:lpstr>Estudo Estatístico</vt:lpstr>
      <vt:lpstr>Apresentação do PowerPoint</vt:lpstr>
      <vt:lpstr> Estudos estatísticos  </vt:lpstr>
      <vt:lpstr>Sondagem</vt:lpstr>
      <vt:lpstr>Recenseamento</vt:lpstr>
      <vt:lpstr> Tipos de variáveis/dados  </vt:lpstr>
      <vt:lpstr>Dados de natureza qualitativa</vt:lpstr>
      <vt:lpstr>Curiosidade:            </vt:lpstr>
      <vt:lpstr>Dados de natureza quantitativa</vt:lpstr>
      <vt:lpstr>Variáveis estatísticas            (apenas as quantitativas)</vt:lpstr>
      <vt:lpstr>Medidas de localização  </vt:lpstr>
      <vt:lpstr>Apresentação do PowerPoint</vt:lpstr>
      <vt:lpstr>Média exemplo:</vt:lpstr>
      <vt:lpstr>Moda exemplo:  </vt:lpstr>
      <vt:lpstr>Mediana exemplo:</vt:lpstr>
      <vt:lpstr>Medidas de Dispersão</vt:lpstr>
      <vt:lpstr>Apresentação do PowerPoint</vt:lpstr>
      <vt:lpstr>Apresentação do PowerPoint</vt:lpstr>
      <vt:lpstr>Amplitude interquartil exemplo:</vt:lpstr>
      <vt:lpstr>Variância exemplo:</vt:lpstr>
      <vt:lpstr>Distribuições Bidimensionais</vt:lpstr>
      <vt:lpstr>Apresentação do PowerPoint</vt:lpstr>
      <vt:lpstr>Coeficiente de correlação</vt:lpstr>
      <vt:lpstr>Diagrama de dispersão, reta dos mínimos quadrados e coeficiente de correlação linear</vt:lpstr>
      <vt:lpstr>Diagrama de dispersão, reta dos mínimos quadrados e coeficiente de correlação linear</vt:lpstr>
      <vt:lpstr>Conclusão:</vt:lpstr>
      <vt:lpstr>  Conclusão final</vt:lpstr>
      <vt:lpstr>  Conclusão final</vt:lpstr>
      <vt:lpstr>  Conclusão final</vt:lpstr>
      <vt:lpstr>Bibliografia  </vt:lpstr>
      <vt:lpstr>Bibliografia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MOUCHÃO DA PÓVOA DE SANTA IRIA</dc:title>
  <dc:creator>Rui</dc:creator>
  <cp:lastModifiedBy>Mário Pais</cp:lastModifiedBy>
  <cp:revision>50</cp:revision>
  <dcterms:created xsi:type="dcterms:W3CDTF">2021-06-16T18:56:52Z</dcterms:created>
  <dcterms:modified xsi:type="dcterms:W3CDTF">2021-06-21T14:42:35Z</dcterms:modified>
</cp:coreProperties>
</file>