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79" r:id="rId6"/>
    <p:sldId id="261" r:id="rId7"/>
    <p:sldId id="262" r:id="rId8"/>
    <p:sldId id="263" r:id="rId9"/>
    <p:sldId id="264" r:id="rId10"/>
    <p:sldId id="265" r:id="rId11"/>
    <p:sldId id="280" r:id="rId12"/>
    <p:sldId id="267" r:id="rId13"/>
    <p:sldId id="282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37CE84F3-28C3-443E-9E96-99CF82512B78}" styleName="深色样式 1 - 强调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C3C2611-4C71-4FC5-86AE-919BDF0F9419}" styleName="">
    <a:wholeTbl>
      <a:tcTxStyle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EEE"/>
          </a:solidFill>
        </a:fill>
      </a:tcStyle>
    </a:wholeTbl>
    <a:band2H>
      <a:tcStyle>
        <a:tcBdr/>
        <a:fill>
          <a:solidFill>
            <a:srgbClr val="EAEFF7"/>
          </a:solidFill>
        </a:fill>
      </a:tcStyle>
    </a:band2H>
    <a:firstCol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79" d="100"/>
          <a:sy n="79" d="100"/>
        </p:scale>
        <p:origin x="-1926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3" name="Shape 9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3271253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 panose="020F0502020204030204"/>
      </a:defRPr>
    </a:lvl1pPr>
    <a:lvl2pPr indent="228600" latinLnBrk="0">
      <a:defRPr sz="1200">
        <a:latin typeface="+mn-lt"/>
        <a:ea typeface="+mn-ea"/>
        <a:cs typeface="+mn-cs"/>
        <a:sym typeface="Calibri" panose="020F0502020204030204"/>
      </a:defRPr>
    </a:lvl2pPr>
    <a:lvl3pPr indent="457200" latinLnBrk="0">
      <a:defRPr sz="1200">
        <a:latin typeface="+mn-lt"/>
        <a:ea typeface="+mn-ea"/>
        <a:cs typeface="+mn-cs"/>
        <a:sym typeface="Calibri" panose="020F0502020204030204"/>
      </a:defRPr>
    </a:lvl3pPr>
    <a:lvl4pPr indent="685800" latinLnBrk="0">
      <a:defRPr sz="1200">
        <a:latin typeface="+mn-lt"/>
        <a:ea typeface="+mn-ea"/>
        <a:cs typeface="+mn-cs"/>
        <a:sym typeface="Calibri" panose="020F0502020204030204"/>
      </a:defRPr>
    </a:lvl4pPr>
    <a:lvl5pPr indent="914400" latinLnBrk="0">
      <a:defRPr sz="1200">
        <a:latin typeface="+mn-lt"/>
        <a:ea typeface="+mn-ea"/>
        <a:cs typeface="+mn-cs"/>
        <a:sym typeface="Calibri" panose="020F0502020204030204"/>
      </a:defRPr>
    </a:lvl5pPr>
    <a:lvl6pPr indent="1143000" latinLnBrk="0">
      <a:defRPr sz="1200">
        <a:latin typeface="+mn-lt"/>
        <a:ea typeface="+mn-ea"/>
        <a:cs typeface="+mn-cs"/>
        <a:sym typeface="Calibri" panose="020F0502020204030204"/>
      </a:defRPr>
    </a:lvl6pPr>
    <a:lvl7pPr indent="1371600" latinLnBrk="0">
      <a:defRPr sz="1200">
        <a:latin typeface="+mn-lt"/>
        <a:ea typeface="+mn-ea"/>
        <a:cs typeface="+mn-cs"/>
        <a:sym typeface="Calibri" panose="020F0502020204030204"/>
      </a:defRPr>
    </a:lvl7pPr>
    <a:lvl8pPr indent="1600200" latinLnBrk="0">
      <a:defRPr sz="1200">
        <a:latin typeface="+mn-lt"/>
        <a:ea typeface="+mn-ea"/>
        <a:cs typeface="+mn-cs"/>
        <a:sym typeface="Calibri" panose="020F0502020204030204"/>
      </a:defRPr>
    </a:lvl8pPr>
    <a:lvl9pPr indent="1828800" latinLnBrk="0">
      <a:defRPr sz="1200">
        <a:latin typeface="+mn-lt"/>
        <a:ea typeface="+mn-ea"/>
        <a:cs typeface="+mn-cs"/>
        <a:sym typeface="Calibri" panose="020F0502020204030204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685800" y="1905000"/>
            <a:ext cx="7543800" cy="2593975"/>
          </a:xfrm>
          <a:prstGeom prst="rect">
            <a:avLst/>
          </a:prstGeom>
        </p:spPr>
        <p:txBody>
          <a:bodyPr anchor="b"/>
          <a:lstStyle>
            <a:lvl1pPr>
              <a:defRPr sz="6600"/>
            </a:lvl1pPr>
          </a:lstStyle>
          <a:p>
            <a:r>
              <a:t>Texto do título</a:t>
            </a:r>
          </a:p>
        </p:txBody>
      </p:sp>
      <p:sp>
        <p:nvSpPr>
          <p:cNvPr id="14" name="Nível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85800" y="4572000"/>
            <a:ext cx="6461760" cy="1066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15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 do título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23" name="Nível um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24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722312" y="5486400"/>
            <a:ext cx="7659688" cy="1168400"/>
          </a:xfrm>
          <a:prstGeom prst="rect">
            <a:avLst/>
          </a:prstGeom>
        </p:spPr>
        <p:txBody>
          <a:bodyPr anchor="t"/>
          <a:lstStyle>
            <a:lvl1pPr>
              <a:defRPr sz="3600" cap="all"/>
            </a:lvl1pPr>
          </a:lstStyle>
          <a:p>
            <a:r>
              <a:t>Texto do título</a:t>
            </a:r>
          </a:p>
        </p:txBody>
      </p:sp>
      <p:sp>
        <p:nvSpPr>
          <p:cNvPr id="32" name="Nível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3852862"/>
            <a:ext cx="6135689" cy="163353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33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o do título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1" name="Nível um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536191"/>
            <a:ext cx="3657600" cy="459029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678180" indent="-266700">
              <a:spcBef>
                <a:spcPts val="600"/>
              </a:spcBef>
              <a:defRPr sz="2800"/>
            </a:lvl2pPr>
            <a:lvl3pPr marL="1097280" indent="-320040">
              <a:spcBef>
                <a:spcPts val="600"/>
              </a:spcBef>
              <a:defRPr sz="2800"/>
            </a:lvl3pPr>
            <a:lvl4pPr marL="1407160" indent="-355600">
              <a:spcBef>
                <a:spcPts val="600"/>
              </a:spcBef>
              <a:defRPr sz="2800"/>
            </a:lvl4pPr>
            <a:lvl5pPr marL="1681480" indent="-355600">
              <a:spcBef>
                <a:spcPts val="600"/>
              </a:spcBef>
              <a:defRPr sz="2800"/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42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o do título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0" name="Nível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3657600" cy="639763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lvl1pPr>
            <a:lvl2pPr marL="0" indent="4572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lvl2pPr>
            <a:lvl3pPr marL="0" indent="9144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lvl3pPr>
            <a:lvl4pPr marL="0" indent="13716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lvl4pPr>
            <a:lvl5pPr marL="0" indent="18288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419600" y="1535112"/>
            <a:ext cx="3657600" cy="639763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242852"/>
                </a:solidFill>
              </a:defRPr>
            </a:pPr>
            <a:endParaRPr/>
          </a:p>
        </p:txBody>
      </p:sp>
      <p:sp>
        <p:nvSpPr>
          <p:cNvPr id="52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o do título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0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304800" y="5495544"/>
            <a:ext cx="7772401" cy="594361"/>
          </a:xfrm>
          <a:prstGeom prst="rect">
            <a:avLst/>
          </a:prstGeom>
        </p:spPr>
        <p:txBody>
          <a:bodyPr anchor="b"/>
          <a:lstStyle>
            <a:lvl1pPr algn="ctr">
              <a:defRPr sz="2200" b="1"/>
            </a:lvl1pPr>
          </a:lstStyle>
          <a:p>
            <a:r>
              <a:t>Texto do título</a:t>
            </a:r>
          </a:p>
        </p:txBody>
      </p:sp>
      <p:sp>
        <p:nvSpPr>
          <p:cNvPr id="75" name="Nível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304799" y="6096000"/>
            <a:ext cx="7772401" cy="6096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FontTx/>
              <a:buNone/>
              <a:defRPr sz="1600"/>
            </a:lvl1pPr>
            <a:lvl2pPr marL="0" indent="457200" algn="ctr">
              <a:spcBef>
                <a:spcPts val="300"/>
              </a:spcBef>
              <a:buClrTx/>
              <a:buSzTx/>
              <a:buFontTx/>
              <a:buNone/>
              <a:defRPr sz="1600"/>
            </a:lvl2pPr>
            <a:lvl3pPr marL="0" indent="914400" algn="ctr">
              <a:spcBef>
                <a:spcPts val="300"/>
              </a:spcBef>
              <a:buClrTx/>
              <a:buSzTx/>
              <a:buFontTx/>
              <a:buNone/>
              <a:defRPr sz="1600"/>
            </a:lvl3pPr>
            <a:lvl4pPr marL="0" indent="1371600" algn="ctr">
              <a:spcBef>
                <a:spcPts val="300"/>
              </a:spcBef>
              <a:buClrTx/>
              <a:buSzTx/>
              <a:buFontTx/>
              <a:buNone/>
              <a:defRPr sz="1600"/>
            </a:lvl4pPr>
            <a:lvl5pPr marL="0" indent="1828800" algn="ctr">
              <a:spcBef>
                <a:spcPts val="300"/>
              </a:spcBef>
              <a:buClrTx/>
              <a:buSzTx/>
              <a:buFontTx/>
              <a:buNone/>
              <a:defRPr sz="1600"/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76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301752" y="5495278"/>
            <a:ext cx="7772401" cy="594627"/>
          </a:xfrm>
          <a:prstGeom prst="rect">
            <a:avLst/>
          </a:prstGeom>
        </p:spPr>
        <p:txBody>
          <a:bodyPr anchor="b"/>
          <a:lstStyle>
            <a:lvl1pPr algn="ctr">
              <a:defRPr sz="2200" b="1"/>
            </a:lvl1pPr>
          </a:lstStyle>
          <a:p>
            <a:r>
              <a:t>Texto do título</a:t>
            </a:r>
          </a:p>
        </p:txBody>
      </p:sp>
      <p:sp>
        <p:nvSpPr>
          <p:cNvPr id="84" name="Picture Placeholder 2"/>
          <p:cNvSpPr>
            <a:spLocks noGrp="1"/>
          </p:cNvSpPr>
          <p:nvPr>
            <p:ph type="pic" idx="21"/>
          </p:nvPr>
        </p:nvSpPr>
        <p:spPr>
          <a:xfrm>
            <a:off x="0" y="0"/>
            <a:ext cx="8458200" cy="54864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5" name="Nível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301752" y="6096000"/>
            <a:ext cx="7772401" cy="612649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FontTx/>
              <a:buNone/>
              <a:defRPr sz="1600"/>
            </a:lvl1pPr>
            <a:lvl2pPr marL="0" indent="457200" algn="ctr">
              <a:spcBef>
                <a:spcPts val="300"/>
              </a:spcBef>
              <a:buClrTx/>
              <a:buSzTx/>
              <a:buFontTx/>
              <a:buNone/>
              <a:defRPr sz="1600"/>
            </a:lvl2pPr>
            <a:lvl3pPr marL="0" indent="914400" algn="ctr">
              <a:spcBef>
                <a:spcPts val="300"/>
              </a:spcBef>
              <a:buClrTx/>
              <a:buSzTx/>
              <a:buFontTx/>
              <a:buNone/>
              <a:defRPr sz="1600"/>
            </a:lvl3pPr>
            <a:lvl4pPr marL="0" indent="1371600" algn="ctr">
              <a:spcBef>
                <a:spcPts val="300"/>
              </a:spcBef>
              <a:buClrTx/>
              <a:buSzTx/>
              <a:buFontTx/>
              <a:buNone/>
              <a:defRPr sz="1600"/>
            </a:lvl4pPr>
            <a:lvl5pPr marL="0" indent="1828800" algn="ctr">
              <a:spcBef>
                <a:spcPts val="300"/>
              </a:spcBef>
              <a:buClrTx/>
              <a:buSzTx/>
              <a:buFontTx/>
              <a:buNone/>
              <a:defRPr sz="1600"/>
            </a:lvl5pPr>
          </a:lstStyle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86" name="Número do diapositivo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5000">
              <a:srgbClr val="FFFFFF"/>
            </a:gs>
            <a:gs pos="100000">
              <a:srgbClr val="D9D9D9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rgbClr val="24285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Texto do título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7620000" cy="114300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5" name="Nível um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r>
              <a:t>Nível um</a:t>
            </a:r>
          </a:p>
          <a:p>
            <a:pPr lvl="1"/>
            <a:r>
              <a:t>Nível dois</a:t>
            </a:r>
          </a:p>
          <a:p>
            <a:pPr lvl="2"/>
            <a:r>
              <a:t>Nível três</a:t>
            </a:r>
          </a:p>
          <a:p>
            <a:pPr lvl="3"/>
            <a:r>
              <a:t>Nível quatro</a:t>
            </a:r>
          </a:p>
          <a:p>
            <a:pPr lvl="4"/>
            <a:r>
              <a:t>Nível cinco</a:t>
            </a:r>
          </a:p>
        </p:txBody>
      </p:sp>
      <p:sp>
        <p:nvSpPr>
          <p:cNvPr id="6" name="Número do diapositivo"/>
          <p:cNvSpPr txBox="1">
            <a:spLocks noGrp="1"/>
          </p:cNvSpPr>
          <p:nvPr>
            <p:ph type="sldNum" sz="quarter" idx="2"/>
          </p:nvPr>
        </p:nvSpPr>
        <p:spPr>
          <a:xfrm>
            <a:off x="8531787" y="5716731"/>
            <a:ext cx="548641" cy="260698"/>
          </a:xfrm>
          <a:prstGeom prst="rect">
            <a:avLst/>
          </a:prstGeom>
          <a:ln w="19050">
            <a:solidFill>
              <a:srgbClr val="FFFFFF"/>
            </a:solidFill>
          </a:ln>
        </p:spPr>
        <p:txBody>
          <a:bodyPr lIns="0" tIns="0" rIns="0" bIns="0" anchor="ctr">
            <a:spAutoFit/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600" b="0" i="0" u="none" strike="noStrike" cap="none" spc="-100" baseline="0">
          <a:solidFill>
            <a:srgbClr val="242852"/>
          </a:solidFill>
          <a:uFillTx/>
          <a:latin typeface="Cambria" panose="02040503050406030204"/>
          <a:ea typeface="Cambria" panose="02040503050406030204"/>
          <a:cs typeface="Cambria" panose="02040503050406030204"/>
          <a:sym typeface="Cambria" panose="02040503050406030204"/>
        </a:defRPr>
      </a:lvl9pPr>
    </p:titleStyle>
    <p:bodyStyle>
      <a:lvl1pPr marL="342900" marR="0" indent="-2286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1pPr>
      <a:lvl2pPr marL="662940" marR="0" indent="-25146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2pPr>
      <a:lvl3pPr marL="1056640" marR="0" indent="-2794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3pPr>
      <a:lvl4pPr marL="1365885" marR="0" indent="-314325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4pPr>
      <a:lvl5pPr marL="1685290" marR="0" indent="-35941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5pPr>
      <a:lvl6pPr marL="1842135" marR="0" indent="-287655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6pPr>
      <a:lvl7pPr marL="2025015" marR="0" indent="-287655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7pPr>
      <a:lvl8pPr marL="2207895" marR="0" indent="-287655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8pPr>
      <a:lvl9pPr marL="2390775" marR="0" indent="-287655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chemeClr val="accent1"/>
        </a:buClr>
        <a:buSzPct val="100000"/>
        <a:buFont typeface="Arial" panose="020B0604020202020204"/>
        <a:buChar char="•"/>
        <a:defRPr sz="2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 panose="020F0502020204030204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1pPr>
      <a:lvl2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2pPr>
      <a:lvl3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3pPr>
      <a:lvl4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4pPr>
      <a:lvl5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5pPr>
      <a:lvl6pPr marL="0" marR="0" indent="22860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6pPr>
      <a:lvl7pPr marL="0" marR="0" indent="2743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7pPr>
      <a:lvl8pPr marL="0" marR="0" indent="3200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8pPr>
      <a:lvl9pPr marL="0" marR="0" indent="3657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 panose="020F050202020403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ítulo 1"/>
          <p:cNvSpPr txBox="1">
            <a:spLocks noGrp="1"/>
          </p:cNvSpPr>
          <p:nvPr>
            <p:ph type="ctrTitle"/>
          </p:nvPr>
        </p:nvSpPr>
        <p:spPr>
          <a:xfrm>
            <a:off x="683568" y="407069"/>
            <a:ext cx="7642804" cy="3370138"/>
          </a:xfrm>
          <a:prstGeom prst="rect">
            <a:avLst/>
          </a:prstGeom>
        </p:spPr>
        <p:txBody>
          <a:bodyPr/>
          <a:lstStyle/>
          <a:p>
            <a:pPr defTabSz="648970">
              <a:defRPr sz="3125" b="1" spc="-71"/>
            </a:pPr>
            <a:r>
              <a:t>MAP </a:t>
            </a:r>
            <a:br/>
            <a:r>
              <a:t>ESCOLA SECUNDÁRIA </a:t>
            </a:r>
            <a:r>
              <a:rPr lang="pt-PT"/>
              <a:t>GAGO COUTINHO</a:t>
            </a:r>
            <a:r>
              <a:t/>
            </a:r>
            <a:br/>
            <a:r>
              <a:t/>
            </a:r>
            <a:br/>
            <a:r>
              <a:t/>
            </a:r>
            <a:br/>
            <a:r>
              <a:t>UT IV</a:t>
            </a:r>
            <a:br/>
            <a:r>
              <a:t>2ª cat. risco</a:t>
            </a:r>
          </a:p>
        </p:txBody>
      </p:sp>
      <p:pic>
        <p:nvPicPr>
          <p:cNvPr id="97" name="a5Z1Jl4Lf2hi3cgpm4iSxmjBI2ITt8qiXH4GuYSm2dLox1LMCzcb4UajADQTZoQ_JUSKFovf95Iamtfrwjs16rwwFL-GgtN0ppbqJYBotAuFlpPY-eEzBQQUwOUbgp9VjrP6UDM=s0.jpg" descr="a5Z1Jl4Lf2hi3cgpm4iSxmjBI2ITt8qiXH4GuYSm2dLox1LMCzcb4UajADQTZoQ_JUSKFovf95Iamtfrwjs16rwwFL-GgtN0ppbqJYBotAuFlpPY-eEzBQQUwOUbgp9VjrP6UDM=s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995" y="5653929"/>
            <a:ext cx="1411886" cy="97782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073741825" name="officeArt object" descr="Image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9890" y="2132965"/>
            <a:ext cx="5396230" cy="4047490"/>
          </a:xfrm>
          <a:prstGeom prst="rect">
            <a:avLst/>
          </a:prstGeom>
          <a:ln w="12700">
            <a:miter lim="400000"/>
            <a:headEnd/>
            <a:tailEnd/>
          </a:ln>
          <a:effectLst>
            <a:outerShdw blurRad="50800" dist="38100" dir="2700000" rotWithShape="0">
              <a:srgbClr val="000000">
                <a:alpha val="31029"/>
              </a:srgbClr>
            </a:outerShdw>
          </a:effec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t>MEDIDAS DE AUTOPROTECÇÃO</a:t>
            </a:r>
          </a:p>
        </p:txBody>
      </p:sp>
      <p:sp>
        <p:nvSpPr>
          <p:cNvPr id="100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  <a:p>
            <a:r>
              <a:t>O que são?</a:t>
            </a:r>
          </a:p>
          <a:p>
            <a:r>
              <a:t>Edifícios</a:t>
            </a:r>
          </a:p>
          <a:p>
            <a:r>
              <a:t>Ponto de Encontro</a:t>
            </a:r>
          </a:p>
          <a:p>
            <a:r>
              <a:t>Fichas de Controlo</a:t>
            </a:r>
          </a:p>
          <a:p>
            <a:r>
              <a:t>Equipa de Segurança</a:t>
            </a:r>
          </a:p>
          <a:p>
            <a:r>
              <a:t>Cenário de emergência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rPr b="1"/>
              <a:t>Medidas preventivas</a:t>
            </a:r>
            <a:r>
              <a:t>, que tomam a forma de procedimentos de prevenção ou </a:t>
            </a:r>
            <a:r>
              <a:rPr u="sng"/>
              <a:t>planos de prevenção</a:t>
            </a:r>
            <a:r>
              <a:t>, conforme a categoria de risco;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rPr b="1"/>
              <a:t>Medidas de intervenção em caso de incêndio</a:t>
            </a:r>
            <a:r>
              <a:t>, que tomam a forma de </a:t>
            </a:r>
            <a:r>
              <a:rPr u="sng"/>
              <a:t>procedimentos de emergência</a:t>
            </a:r>
            <a:r>
              <a:t> ou de planos de emergência interno, conforme a categoria de risco;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rPr b="1"/>
              <a:t>Registo de segurança</a:t>
            </a:r>
            <a:r>
              <a:t> onde devem constar os relatórios de vistoria ou inspecção, e relação de todas as acções de manutenção e ocorrências directa ou indirectamente relacionadas com a SCIE;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rPr b="1"/>
              <a:t>Formação em SCIE</a:t>
            </a:r>
            <a:r>
              <a:t>, sob a forma de acções destinadas a todos os funcionários e colaboradores das entidades exploradoras, ou de formação específica, destinada aos delegados de segurança e outros elementos que lidam com situações de maior risco de incêndio;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rPr b="1"/>
              <a:t>Simulacros</a:t>
            </a:r>
            <a:r>
              <a:t> para teste das medidas de autoprotecção e treino dos ocupantes com vista à criação de rotinas de comportamento e aperfeiçoamento de procedimentos.</a:t>
            </a:r>
          </a:p>
        </p:txBody>
      </p:sp>
      <p:sp>
        <p:nvSpPr>
          <p:cNvPr id="103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O que são?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UT IV da 2ª Categoria de Risco</a:t>
            </a:r>
          </a:p>
        </p:txBody>
      </p:sp>
      <p:sp>
        <p:nvSpPr>
          <p:cNvPr id="10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Edifício</a:t>
            </a:r>
            <a:r>
              <a:rPr lang="pt-PT"/>
              <a:t>s</a:t>
            </a:r>
          </a:p>
        </p:txBody>
      </p:sp>
      <p:graphicFrame>
        <p:nvGraphicFramePr>
          <p:cNvPr id="107" name="Tabela 4"/>
          <p:cNvGraphicFramePr/>
          <p:nvPr/>
        </p:nvGraphicFramePr>
        <p:xfrm>
          <a:off x="899591" y="2348880"/>
          <a:ext cx="7272808" cy="1152128"/>
        </p:xfrm>
        <a:graphic>
          <a:graphicData uri="http://schemas.openxmlformats.org/drawingml/2006/table">
            <a:tbl>
              <a:tblPr firstRow="1" firstCol="1">
                <a:tableStyleId>{4C3C2611-4C71-4FC5-86AE-919BDF0F9419}</a:tableStyleId>
              </a:tblPr>
              <a:tblGrid>
                <a:gridCol w="4243111"/>
                <a:gridCol w="756783"/>
                <a:gridCol w="757638"/>
                <a:gridCol w="757638"/>
                <a:gridCol w="757638"/>
              </a:tblGrid>
              <a:tr h="288032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Critério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9050">
                      <a:solidFill>
                        <a:srgbClr val="000000"/>
                      </a:solidFill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1ª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9050">
                      <a:solidFill>
                        <a:srgbClr val="000000"/>
                      </a:solidFill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2ª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9050">
                      <a:solidFill>
                        <a:srgbClr val="000000"/>
                      </a:solidFill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3ª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9050">
                      <a:solidFill>
                        <a:srgbClr val="000000"/>
                      </a:solidFill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4ª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9050">
                      <a:solidFill>
                        <a:srgbClr val="000000"/>
                      </a:solidFill>
                    </a:lnB>
                    <a:solidFill>
                      <a:srgbClr val="FFC000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Altura (m)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9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9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28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&gt; 28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905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Efectivo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100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750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2250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&gt; 2250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spcBef>
                          <a:spcPts val="300"/>
                        </a:spcBef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 sz="1400"/>
                        <a:t>Efectivo em locais de risco D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25</a:t>
                      </a:r>
                    </a:p>
                  </a:txBody>
                  <a:tcPr marL="0" marR="0" marT="0" marB="0" horzOverflow="overflow">
                    <a:lnL w="1905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100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≤ 400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sz="1400"/>
                        <a:t>&gt; 400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905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Edifício</a:t>
            </a:r>
            <a:r>
              <a:rPr lang="pt-PT"/>
              <a:t>s</a:t>
            </a:r>
          </a:p>
        </p:txBody>
      </p:sp>
      <p:pic>
        <p:nvPicPr>
          <p:cNvPr id="1073741827" name="officeArt object" descr="Imagem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889760"/>
            <a:ext cx="7879080" cy="4402455"/>
          </a:xfrm>
          <a:prstGeom prst="rect">
            <a:avLst/>
          </a:prstGeom>
          <a:ln w="12700" cap="flat">
            <a:noFill/>
            <a:miter lim="4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3741827" name="officeArt object" descr="Imagem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/>
          <a:stretch>
            <a:fillRect/>
          </a:stretch>
        </p:blipFill>
        <p:spPr>
          <a:xfrm>
            <a:off x="2477770" y="3474085"/>
            <a:ext cx="5964555" cy="3332480"/>
          </a:xfrm>
          <a:prstGeom prst="rect">
            <a:avLst/>
          </a:prstGeom>
          <a:ln w="12700" cap="flat">
            <a:noFill/>
            <a:miter lim="400000"/>
            <a:headEnd/>
            <a:tailEnd/>
          </a:ln>
          <a:effectLst/>
        </p:spPr>
      </p:pic>
      <p:sp>
        <p:nvSpPr>
          <p:cNvPr id="119" name="Marcador de Posição de Conteúdo 2"/>
          <p:cNvSpPr txBox="1"/>
          <p:nvPr/>
        </p:nvSpPr>
        <p:spPr>
          <a:xfrm>
            <a:off x="502920" y="1600200"/>
            <a:ext cx="7939405" cy="199898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Local para onde se dirigem todos os ocupantes dos edifícios;</a:t>
            </a:r>
            <a:endParaRPr sz="2200"/>
          </a:p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rPr lang="pt-PT"/>
              <a:t>Pode </a:t>
            </a:r>
            <a:r>
              <a:t>ter zonas pré-definidas a serem ocupadas pelos utentes, visitantes e funcionários;</a:t>
            </a:r>
            <a:endParaRPr sz="2200"/>
          </a:p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Pode existir um local para os primeiros socorros;</a:t>
            </a:r>
            <a:endParaRPr sz="2200"/>
          </a:p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O Ponto de Encontro deve estar organizado por filas ou grupos por forma a facilitar  o controlo das presenças.</a:t>
            </a:r>
          </a:p>
        </p:txBody>
      </p:sp>
      <p:sp>
        <p:nvSpPr>
          <p:cNvPr id="120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Ponto de Encontro</a:t>
            </a:r>
          </a:p>
        </p:txBody>
      </p:sp>
      <p:pic>
        <p:nvPicPr>
          <p:cNvPr id="121" name="Imagem 6" descr="Imagem 6"/>
          <p:cNvPicPr>
            <a:picLocks noChangeAspect="1"/>
          </p:cNvPicPr>
          <p:nvPr/>
        </p:nvPicPr>
        <p:blipFill>
          <a:blip r:embed="rId3"/>
          <a:srcRect l="33536" t="21650" r="30000" b="29540"/>
          <a:stretch>
            <a:fillRect/>
          </a:stretch>
        </p:blipFill>
        <p:spPr>
          <a:xfrm>
            <a:off x="3874568" y="5513295"/>
            <a:ext cx="534006" cy="475070"/>
          </a:xfrm>
          <a:prstGeom prst="rect">
            <a:avLst/>
          </a:prstGeom>
          <a:ln w="12700"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Fichas de Controlo</a:t>
            </a:r>
          </a:p>
        </p:txBody>
      </p:sp>
      <p:pic>
        <p:nvPicPr>
          <p:cNvPr id="124" name="Captura de ecrã 2021-10-13, às 12.17.47.png" descr="Captura de ecrã 2021-10-13, às 12.17.4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225" y="1402769"/>
            <a:ext cx="5936125" cy="4883766"/>
          </a:xfrm>
          <a:prstGeom prst="rect">
            <a:avLst/>
          </a:prstGeom>
          <a:ln w="12700"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Equipa de Segurança</a:t>
            </a:r>
          </a:p>
        </p:txBody>
      </p:sp>
      <p:grpSp>
        <p:nvGrpSpPr>
          <p:cNvPr id="150" name="Organograma 15"/>
          <p:cNvGrpSpPr/>
          <p:nvPr/>
        </p:nvGrpSpPr>
        <p:grpSpPr>
          <a:xfrm>
            <a:off x="674534" y="1460824"/>
            <a:ext cx="6532171" cy="4457040"/>
            <a:chOff x="-1" y="0"/>
            <a:chExt cx="6532170" cy="4457038"/>
          </a:xfrm>
        </p:grpSpPr>
        <p:sp>
          <p:nvSpPr>
            <p:cNvPr id="127" name="Linha"/>
            <p:cNvSpPr/>
            <p:nvPr/>
          </p:nvSpPr>
          <p:spPr>
            <a:xfrm>
              <a:off x="3302147" y="2739288"/>
              <a:ext cx="2579188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0800"/>
                  </a:lnTo>
                  <a:lnTo>
                    <a:pt x="21600" y="10800"/>
                  </a:lnTo>
                  <a:lnTo>
                    <a:pt x="2160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8" name="Linha"/>
            <p:cNvSpPr/>
            <p:nvPr/>
          </p:nvSpPr>
          <p:spPr>
            <a:xfrm>
              <a:off x="3302147" y="2739288"/>
              <a:ext cx="859730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0800"/>
                  </a:lnTo>
                  <a:lnTo>
                    <a:pt x="21600" y="10800"/>
                  </a:lnTo>
                  <a:lnTo>
                    <a:pt x="2160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29" name="Linha"/>
            <p:cNvSpPr/>
            <p:nvPr/>
          </p:nvSpPr>
          <p:spPr>
            <a:xfrm>
              <a:off x="2442418" y="2739288"/>
              <a:ext cx="859730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0800"/>
                  </a:lnTo>
                  <a:lnTo>
                    <a:pt x="0" y="10800"/>
                  </a:lnTo>
                  <a:lnTo>
                    <a:pt x="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30" name="Linha"/>
            <p:cNvSpPr/>
            <p:nvPr/>
          </p:nvSpPr>
          <p:spPr>
            <a:xfrm>
              <a:off x="722959" y="2739288"/>
              <a:ext cx="2579187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0800"/>
                  </a:lnTo>
                  <a:lnTo>
                    <a:pt x="0" y="10800"/>
                  </a:lnTo>
                  <a:lnTo>
                    <a:pt x="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31" name="Linha"/>
            <p:cNvSpPr/>
            <p:nvPr/>
          </p:nvSpPr>
          <p:spPr>
            <a:xfrm>
              <a:off x="3302147" y="1221206"/>
              <a:ext cx="1" cy="298419"/>
            </a:xfrm>
            <a:prstGeom prst="line">
              <a:avLst/>
            </a:prstGeom>
            <a:noFill/>
            <a:ln w="25400" cap="flat">
              <a:solidFill>
                <a:srgbClr val="7C727F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grpSp>
          <p:nvGrpSpPr>
            <p:cNvPr id="134" name="Agrupar"/>
            <p:cNvGrpSpPr/>
            <p:nvPr/>
          </p:nvGrpSpPr>
          <p:grpSpPr>
            <a:xfrm>
              <a:off x="1937316" y="0"/>
              <a:ext cx="2729663" cy="1221207"/>
              <a:chOff x="0" y="0"/>
              <a:chExt cx="2729661" cy="1221206"/>
            </a:xfrm>
          </p:grpSpPr>
          <p:sp>
            <p:nvSpPr>
              <p:cNvPr id="132" name="Retângulo"/>
              <p:cNvSpPr/>
              <p:nvPr/>
            </p:nvSpPr>
            <p:spPr>
              <a:xfrm>
                <a:off x="0" y="0"/>
                <a:ext cx="2729661" cy="1221206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33" name="Responsável pela Segurança…"/>
              <p:cNvSpPr/>
              <p:nvPr/>
            </p:nvSpPr>
            <p:spPr>
              <a:xfrm>
                <a:off x="0" y="231190"/>
                <a:ext cx="2729661" cy="7588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Responsável pela Segurança 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Sérgio Amorim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Substituto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Sandra Bergano</a:t>
                </a:r>
              </a:p>
            </p:txBody>
          </p:sp>
        </p:grpSp>
        <p:grpSp>
          <p:nvGrpSpPr>
            <p:cNvPr id="137" name="Agrupar"/>
            <p:cNvGrpSpPr/>
            <p:nvPr/>
          </p:nvGrpSpPr>
          <p:grpSpPr>
            <a:xfrm>
              <a:off x="1959739" y="1519623"/>
              <a:ext cx="2684816" cy="1219667"/>
              <a:chOff x="-1" y="-1"/>
              <a:chExt cx="2684815" cy="1219666"/>
            </a:xfrm>
          </p:grpSpPr>
          <p:sp>
            <p:nvSpPr>
              <p:cNvPr id="135" name="Retângulo"/>
              <p:cNvSpPr/>
              <p:nvPr/>
            </p:nvSpPr>
            <p:spPr>
              <a:xfrm>
                <a:off x="-1" y="-1"/>
                <a:ext cx="2684815" cy="1219666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36" name="Delegado de Segurança…"/>
              <p:cNvSpPr/>
              <p:nvPr/>
            </p:nvSpPr>
            <p:spPr>
              <a:xfrm>
                <a:off x="0" y="135488"/>
                <a:ext cx="2684814" cy="9486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Delegado de Segurança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João Valada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Substituto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Ramiro Martins</a:t>
                </a:r>
              </a:p>
            </p:txBody>
          </p:sp>
        </p:grpSp>
        <p:grpSp>
          <p:nvGrpSpPr>
            <p:cNvPr id="140" name="Agrupar"/>
            <p:cNvGrpSpPr/>
            <p:nvPr/>
          </p:nvGrpSpPr>
          <p:grpSpPr>
            <a:xfrm>
              <a:off x="-1" y="3037708"/>
              <a:ext cx="1445920" cy="1410999"/>
              <a:chOff x="0" y="0"/>
              <a:chExt cx="1445918" cy="1410998"/>
            </a:xfrm>
          </p:grpSpPr>
          <p:sp>
            <p:nvSpPr>
              <p:cNvPr id="138" name="Retângulo"/>
              <p:cNvSpPr/>
              <p:nvPr/>
            </p:nvSpPr>
            <p:spPr>
              <a:xfrm>
                <a:off x="-1" y="0"/>
                <a:ext cx="1445920" cy="1410999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39" name="Responsáveis pela Equipa 1ª Intervenção…"/>
              <p:cNvSpPr txBox="1"/>
              <p:nvPr/>
            </p:nvSpPr>
            <p:spPr>
              <a:xfrm>
                <a:off x="0" y="199589"/>
                <a:ext cx="1445919" cy="101182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Responsáveis pela Equipa 1ª Intervenção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Assistentes Operacionais</a:t>
                </a:r>
              </a:p>
            </p:txBody>
          </p:sp>
        </p:grpSp>
        <p:grpSp>
          <p:nvGrpSpPr>
            <p:cNvPr id="143" name="Agrupar"/>
            <p:cNvGrpSpPr/>
            <p:nvPr/>
          </p:nvGrpSpPr>
          <p:grpSpPr>
            <a:xfrm>
              <a:off x="1731897" y="3037706"/>
              <a:ext cx="1421043" cy="1405844"/>
              <a:chOff x="-1" y="-1"/>
              <a:chExt cx="1421042" cy="1405843"/>
            </a:xfrm>
          </p:grpSpPr>
          <p:sp>
            <p:nvSpPr>
              <p:cNvPr id="141" name="Retângulo"/>
              <p:cNvSpPr/>
              <p:nvPr/>
            </p:nvSpPr>
            <p:spPr>
              <a:xfrm>
                <a:off x="-1" y="-1"/>
                <a:ext cx="1421042" cy="1405843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42" name="Responsáveis de Cortes de Energia…"/>
              <p:cNvSpPr/>
              <p:nvPr/>
            </p:nvSpPr>
            <p:spPr>
              <a:xfrm>
                <a:off x="0" y="463207"/>
                <a:ext cx="1421041" cy="4794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Responsáveis de Cortes de Energia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Assistentes Operacionais</a:t>
                </a:r>
              </a:p>
            </p:txBody>
          </p:sp>
        </p:grpSp>
        <p:grpSp>
          <p:nvGrpSpPr>
            <p:cNvPr id="146" name="Agrupar"/>
            <p:cNvGrpSpPr/>
            <p:nvPr/>
          </p:nvGrpSpPr>
          <p:grpSpPr>
            <a:xfrm>
              <a:off x="3451355" y="3037707"/>
              <a:ext cx="1421041" cy="1410972"/>
              <a:chOff x="0" y="0"/>
              <a:chExt cx="1421040" cy="1410971"/>
            </a:xfrm>
          </p:grpSpPr>
          <p:sp>
            <p:nvSpPr>
              <p:cNvPr id="144" name="Retângulo"/>
              <p:cNvSpPr/>
              <p:nvPr/>
            </p:nvSpPr>
            <p:spPr>
              <a:xfrm>
                <a:off x="-1" y="-1"/>
                <a:ext cx="1421042" cy="1410973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45" name="Responsáveis pela Equipa de Evacuação…"/>
              <p:cNvSpPr/>
              <p:nvPr/>
            </p:nvSpPr>
            <p:spPr>
              <a:xfrm>
                <a:off x="0" y="705485"/>
                <a:ext cx="1421041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Responsáveis pela Equipa de Evacuação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Assistentes Operacionais</a:t>
                </a:r>
              </a:p>
            </p:txBody>
          </p:sp>
        </p:grpSp>
        <p:grpSp>
          <p:nvGrpSpPr>
            <p:cNvPr id="149" name="Agrupar"/>
            <p:cNvGrpSpPr/>
            <p:nvPr/>
          </p:nvGrpSpPr>
          <p:grpSpPr>
            <a:xfrm>
              <a:off x="5226078" y="3035300"/>
              <a:ext cx="1306091" cy="1421738"/>
              <a:chOff x="0" y="0"/>
              <a:chExt cx="1306089" cy="1421736"/>
            </a:xfrm>
          </p:grpSpPr>
          <p:sp>
            <p:nvSpPr>
              <p:cNvPr id="147" name="Retângulo"/>
              <p:cNvSpPr/>
              <p:nvPr/>
            </p:nvSpPr>
            <p:spPr>
              <a:xfrm>
                <a:off x="-1" y="0"/>
                <a:ext cx="1306091" cy="1421737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>
                    <a:solidFill>
                      <a:srgbClr val="FFFFFF"/>
                    </a:solidFill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endParaRPr/>
              </a:p>
            </p:txBody>
          </p:sp>
          <p:sp>
            <p:nvSpPr>
              <p:cNvPr id="148" name="Responsáveis Concentração e Controlo…"/>
              <p:cNvSpPr txBox="1"/>
              <p:nvPr/>
            </p:nvSpPr>
            <p:spPr>
              <a:xfrm>
                <a:off x="-1" y="195886"/>
                <a:ext cx="1306091" cy="80738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t>Responsáveis Concentração e Controlo</a:t>
                </a:r>
                <a:endParaRPr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/>
                  <a:t>Assistentes Operacionais</a:t>
                </a:r>
              </a:p>
            </p:txBody>
          </p:sp>
        </p:grpSp>
      </p:grp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a Imagem 1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39350" t="26691" r="40680" b="34474"/>
          <a:stretch>
            <a:fillRect/>
          </a:stretch>
        </p:blipFill>
        <p:spPr>
          <a:xfrm>
            <a:off x="4382135" y="1581150"/>
            <a:ext cx="4005580" cy="4868545"/>
          </a:xfrm>
          <a:prstGeom prst="rect">
            <a:avLst/>
          </a:prstGeom>
        </p:spPr>
      </p:pic>
      <p:sp>
        <p:nvSpPr>
          <p:cNvPr id="153" name="Título 1"/>
          <p:cNvSpPr txBox="1"/>
          <p:nvPr/>
        </p:nvSpPr>
        <p:spPr>
          <a:xfrm>
            <a:off x="502919" y="457517"/>
            <a:ext cx="7528561" cy="777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>
              <a:defRPr sz="4600" spc="-100">
                <a:solidFill>
                  <a:srgbClr val="242852"/>
                </a:solidFill>
                <a:latin typeface="Cambria" panose="02040503050406030204"/>
                <a:ea typeface="Cambria" panose="02040503050406030204"/>
                <a:cs typeface="Cambria" panose="02040503050406030204"/>
                <a:sym typeface="Cambria" panose="02040503050406030204"/>
              </a:defRPr>
            </a:lvl1pPr>
          </a:lstStyle>
          <a:p>
            <a:r>
              <a:t>Cenário de emergência</a:t>
            </a:r>
          </a:p>
        </p:txBody>
      </p:sp>
      <p:sp>
        <p:nvSpPr>
          <p:cNvPr id="154" name="Marcador de Posição de Conteúdo 2"/>
          <p:cNvSpPr txBox="1"/>
          <p:nvPr/>
        </p:nvSpPr>
        <p:spPr>
          <a:xfrm>
            <a:off x="502919" y="1600200"/>
            <a:ext cx="3951353" cy="485313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 lnSpcReduction="10000"/>
          </a:bodyPr>
          <a:lstStyle/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Um funcionário vai detectar fumo num compartimento;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funcionário vai dar o alarme;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funcionário vai afastar todo o material combustível, tentar combater o fogo, não conseguindo fecha o compartimento e dirige-se ao Ponto de Encontro;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Delegado de Segurança </a:t>
            </a:r>
            <a:r>
              <a:rPr lang="pt-PT"/>
              <a:t>deve</a:t>
            </a:r>
            <a:r>
              <a:t> apresentar-se no Posto de Segurança;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rPr lang="pt-PT"/>
              <a:t>O DS toma conhecimento da situação de emergência e organiza a sua equipa;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DS vai ordenar a primeira intervenção;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DS vai ordenar a evacuação e dirigir-se ao Ponto de Encontro;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DS vai informar o Responsável de Segurança;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A equipa de primeira intervenção após actuação dirige-se ao Ponto de Encontro e informa o DS;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A equipa de evacuação vai encaminhar todos os ocupantes para o Ponto de Encontro;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Todos os Professores são responsáveis por encaminhar os seus alunos até ao Ponto de Encontro;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O DS (ou o RS) vai chamar os meios externos necessários;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Actuação dos meios externos, encaminhamento de feridos;</a:t>
            </a:r>
          </a:p>
          <a:p>
            <a:pPr marL="318770" indent="-212725" defTabSz="850265">
              <a:lnSpc>
                <a:spcPct val="80000"/>
              </a:lnSpc>
              <a:spcBef>
                <a:spcPts val="3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  <a:defRPr sz="1395"/>
            </a:pPr>
            <a:r>
              <a:t>Reposição da normalidade.</a:t>
            </a:r>
          </a:p>
        </p:txBody>
      </p:sp>
      <p:pic>
        <p:nvPicPr>
          <p:cNvPr id="155" name="Imagem 9" descr="Imagem 9"/>
          <p:cNvPicPr>
            <a:picLocks noChangeAspect="1"/>
          </p:cNvPicPr>
          <p:nvPr/>
        </p:nvPicPr>
        <p:blipFill>
          <a:blip r:embed="rId3"/>
          <a:srcRect t="24163" b="25551"/>
          <a:stretch>
            <a:fillRect/>
          </a:stretch>
        </p:blipFill>
        <p:spPr>
          <a:xfrm>
            <a:off x="6153150" y="3557905"/>
            <a:ext cx="968375" cy="487045"/>
          </a:xfrm>
          <a:prstGeom prst="rect">
            <a:avLst/>
          </a:prstGeom>
          <a:ln w="12700"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3741827" name="officeArt object" descr="Imagem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/>
          <a:stretch>
            <a:fillRect/>
          </a:stretch>
        </p:blipFill>
        <p:spPr>
          <a:xfrm>
            <a:off x="2313940" y="1178560"/>
            <a:ext cx="5964555" cy="3332480"/>
          </a:xfrm>
          <a:prstGeom prst="rect">
            <a:avLst/>
          </a:prstGeom>
          <a:ln w="12700" cap="flat">
            <a:noFill/>
            <a:miter lim="400000"/>
            <a:headEnd/>
            <a:tailEnd/>
          </a:ln>
          <a:effectLst/>
        </p:spPr>
      </p:pic>
      <p:sp>
        <p:nvSpPr>
          <p:cNvPr id="158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694690">
              <a:defRPr sz="3495" spc="-76"/>
            </a:pPr>
            <a:r>
              <a:t>Cenário de emergência</a:t>
            </a:r>
            <a:br/>
            <a:endParaRPr/>
          </a:p>
        </p:txBody>
      </p:sp>
      <p:sp>
        <p:nvSpPr>
          <p:cNvPr id="159" name="Marcador de Posição de Conteúdo 2"/>
          <p:cNvSpPr txBox="1"/>
          <p:nvPr/>
        </p:nvSpPr>
        <p:spPr>
          <a:xfrm>
            <a:off x="502920" y="4818380"/>
            <a:ext cx="3048000" cy="134683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Ponto de Encontro;</a:t>
            </a:r>
          </a:p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Acesso dos veículos de emergência;</a:t>
            </a:r>
          </a:p>
          <a:p>
            <a:pPr marL="342900" indent="-228600">
              <a:spcBef>
                <a:spcPts val="400"/>
              </a:spcBef>
              <a:buClr>
                <a:schemeClr val="accent1"/>
              </a:buClr>
              <a:buSzPct val="100000"/>
              <a:buFont typeface="Arial" panose="020B0604020202020204"/>
              <a:buChar char="•"/>
            </a:pPr>
            <a:r>
              <a:t>Posto de Segurança.</a:t>
            </a:r>
          </a:p>
        </p:txBody>
      </p:sp>
      <p:sp>
        <p:nvSpPr>
          <p:cNvPr id="160" name="Conexão recta 11"/>
          <p:cNvSpPr/>
          <p:nvPr/>
        </p:nvSpPr>
        <p:spPr>
          <a:xfrm>
            <a:off x="2648585" y="4407535"/>
            <a:ext cx="544195" cy="1083945"/>
          </a:xfrm>
          <a:prstGeom prst="line">
            <a:avLst/>
          </a:prstGeom>
          <a:ln w="38100">
            <a:solidFill>
              <a:srgbClr val="002060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61" name="Imagem 15" descr="Imagem 15"/>
          <p:cNvPicPr>
            <a:picLocks noChangeAspect="1"/>
          </p:cNvPicPr>
          <p:nvPr/>
        </p:nvPicPr>
        <p:blipFill>
          <a:blip r:embed="rId3"/>
          <a:srcRect t="24163" b="25551"/>
          <a:stretch>
            <a:fillRect/>
          </a:stretch>
        </p:blipFill>
        <p:spPr>
          <a:xfrm>
            <a:off x="5683667" y="3570409"/>
            <a:ext cx="833439" cy="419101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62" name="Imagem 4" descr="Imagem 4"/>
          <p:cNvPicPr>
            <a:picLocks noChangeAspect="1"/>
          </p:cNvPicPr>
          <p:nvPr/>
        </p:nvPicPr>
        <p:blipFill>
          <a:blip r:embed="rId4"/>
          <a:srcRect l="33536" t="21650" r="30000" b="29540"/>
          <a:stretch>
            <a:fillRect/>
          </a:stretch>
        </p:blipFill>
        <p:spPr>
          <a:xfrm>
            <a:off x="3685257" y="3514337"/>
            <a:ext cx="534006" cy="475070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" name="Conexão recta 11"/>
          <p:cNvSpPr/>
          <p:nvPr/>
        </p:nvSpPr>
        <p:spPr>
          <a:xfrm flipH="1">
            <a:off x="3192780" y="4511040"/>
            <a:ext cx="3900170" cy="979805"/>
          </a:xfrm>
          <a:prstGeom prst="line">
            <a:avLst/>
          </a:prstGeom>
          <a:ln w="38100">
            <a:solidFill>
              <a:srgbClr val="002060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ítulo 1"/>
          <p:cNvSpPr txBox="1">
            <a:spLocks noGrp="1"/>
          </p:cNvSpPr>
          <p:nvPr>
            <p:ph type="ctrTitle"/>
          </p:nvPr>
        </p:nvSpPr>
        <p:spPr>
          <a:xfrm>
            <a:off x="683568" y="407069"/>
            <a:ext cx="7642804" cy="3370138"/>
          </a:xfrm>
          <a:prstGeom prst="rect">
            <a:avLst/>
          </a:prstGeom>
        </p:spPr>
        <p:txBody>
          <a:bodyPr/>
          <a:lstStyle/>
          <a:p>
            <a:pPr defTabSz="648970">
              <a:defRPr sz="3125" b="1" spc="-71"/>
            </a:pPr>
            <a:r>
              <a:t>MAP </a:t>
            </a:r>
            <a:br/>
            <a:r>
              <a:t>ESCOLA SECUNDÁRIA </a:t>
            </a:r>
            <a:r>
              <a:rPr lang="pt-PT"/>
              <a:t>GAGO COUTINHO</a:t>
            </a:r>
            <a:br>
              <a:rPr lang="pt-PT"/>
            </a:br>
            <a:r>
              <a:rPr lang="pt-PT"/>
              <a:t/>
            </a:r>
            <a:br>
              <a:rPr lang="pt-PT"/>
            </a:br>
            <a:r>
              <a:rPr lang="pt-PT"/>
              <a:t/>
            </a:r>
            <a:br>
              <a:rPr lang="pt-PT"/>
            </a:br>
            <a:r>
              <a:t>UT IV</a:t>
            </a:r>
            <a:br/>
            <a:r>
              <a:t>2ª cat. risco</a:t>
            </a:r>
          </a:p>
        </p:txBody>
      </p:sp>
      <p:pic>
        <p:nvPicPr>
          <p:cNvPr id="97" name="a5Z1Jl4Lf2hi3cgpm4iSxmjBI2ITt8qiXH4GuYSm2dLox1LMCzcb4UajADQTZoQ_JUSKFovf95Iamtfrwjs16rwwFL-GgtN0ppbqJYBotAuFlpPY-eEzBQQUwOUbgp9VjrP6UDM=s0.jpg" descr="a5Z1Jl4Lf2hi3cgpm4iSxmjBI2ITt8qiXH4GuYSm2dLox1LMCzcb4UajADQTZoQ_JUSKFovf95Iamtfrwjs16rwwFL-GgtN0ppbqJYBotAuFlpPY-eEzBQQUwOUbgp9VjrP6UDM=s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995" y="5653929"/>
            <a:ext cx="1411886" cy="97782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073741825" name="officeArt object" descr="Image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9890" y="2132965"/>
            <a:ext cx="5396230" cy="4047490"/>
          </a:xfrm>
          <a:prstGeom prst="rect">
            <a:avLst/>
          </a:prstGeom>
          <a:ln w="12700">
            <a:miter lim="400000"/>
            <a:headEnd/>
            <a:tailEnd/>
          </a:ln>
          <a:effectLst>
            <a:outerShdw blurRad="50800" dist="38100" dir="2700000" rotWithShape="0">
              <a:srgbClr val="000000">
                <a:alpha val="31029"/>
              </a:srgbClr>
            </a:outerShdw>
          </a:effectLst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t>MEDIDAS DE AUTOPROTECÇÃO</a:t>
            </a:r>
          </a:p>
        </p:txBody>
      </p:sp>
      <p:sp>
        <p:nvSpPr>
          <p:cNvPr id="169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  <a:p>
            <a:r>
              <a:t>Equipa de Segurança</a:t>
            </a:r>
          </a:p>
          <a:p>
            <a:r>
              <a:t>Actuação do Delegado de Segurança</a:t>
            </a:r>
          </a:p>
          <a:p>
            <a:r>
              <a:t>Actuação da equipa de cortes</a:t>
            </a:r>
          </a:p>
          <a:p>
            <a:r>
              <a:t>Actuação da equipa 1ª intervenção</a:t>
            </a:r>
          </a:p>
          <a:p>
            <a:r>
              <a:t>Actuação da equipa de evacuação</a:t>
            </a:r>
          </a:p>
          <a:p>
            <a:r>
              <a:t>Actuação da equipa de concentração e controlo</a:t>
            </a:r>
          </a:p>
          <a:p>
            <a:r>
              <a:t>Responsabilidades do Responsável de Segurança</a:t>
            </a:r>
          </a:p>
          <a:p>
            <a:r>
              <a:t>Reposição da normalidade</a:t>
            </a:r>
          </a:p>
          <a:p>
            <a:r>
              <a:t>Meios de 1ª intervenção disponíveis</a:t>
            </a:r>
          </a:p>
          <a:p>
            <a:r>
              <a:t>Extintores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Equipa de Segurança</a:t>
            </a:r>
          </a:p>
        </p:txBody>
      </p:sp>
      <p:grpSp>
        <p:nvGrpSpPr>
          <p:cNvPr id="150" name="Organograma 15"/>
          <p:cNvGrpSpPr/>
          <p:nvPr/>
        </p:nvGrpSpPr>
        <p:grpSpPr>
          <a:xfrm>
            <a:off x="674534" y="1460824"/>
            <a:ext cx="6532171" cy="4457040"/>
            <a:chOff x="-1" y="0"/>
            <a:chExt cx="6532170" cy="4457038"/>
          </a:xfrm>
        </p:grpSpPr>
        <p:sp>
          <p:nvSpPr>
            <p:cNvPr id="127" name="Linha"/>
            <p:cNvSpPr/>
            <p:nvPr/>
          </p:nvSpPr>
          <p:spPr>
            <a:xfrm>
              <a:off x="3302147" y="2739288"/>
              <a:ext cx="2579188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0800"/>
                  </a:lnTo>
                  <a:lnTo>
                    <a:pt x="21600" y="10800"/>
                  </a:lnTo>
                  <a:lnTo>
                    <a:pt x="2160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sz="1200"/>
            </a:p>
          </p:txBody>
        </p:sp>
        <p:sp>
          <p:nvSpPr>
            <p:cNvPr id="128" name="Linha"/>
            <p:cNvSpPr/>
            <p:nvPr/>
          </p:nvSpPr>
          <p:spPr>
            <a:xfrm>
              <a:off x="3302147" y="2739288"/>
              <a:ext cx="859730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0800"/>
                  </a:lnTo>
                  <a:lnTo>
                    <a:pt x="21600" y="10800"/>
                  </a:lnTo>
                  <a:lnTo>
                    <a:pt x="2160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sz="1200"/>
            </a:p>
          </p:txBody>
        </p:sp>
        <p:sp>
          <p:nvSpPr>
            <p:cNvPr id="129" name="Linha"/>
            <p:cNvSpPr/>
            <p:nvPr/>
          </p:nvSpPr>
          <p:spPr>
            <a:xfrm>
              <a:off x="2442418" y="2739288"/>
              <a:ext cx="859730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0800"/>
                  </a:lnTo>
                  <a:lnTo>
                    <a:pt x="0" y="10800"/>
                  </a:lnTo>
                  <a:lnTo>
                    <a:pt x="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sz="1200"/>
            </a:p>
          </p:txBody>
        </p:sp>
        <p:sp>
          <p:nvSpPr>
            <p:cNvPr id="130" name="Linha"/>
            <p:cNvSpPr/>
            <p:nvPr/>
          </p:nvSpPr>
          <p:spPr>
            <a:xfrm>
              <a:off x="722959" y="2739288"/>
              <a:ext cx="2579187" cy="298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10800"/>
                  </a:lnTo>
                  <a:lnTo>
                    <a:pt x="0" y="10800"/>
                  </a:lnTo>
                  <a:lnTo>
                    <a:pt x="0" y="21600"/>
                  </a:lnTo>
                </a:path>
              </a:pathLst>
            </a:custGeom>
            <a:noFill/>
            <a:ln w="25400" cap="flat">
              <a:solidFill>
                <a:srgbClr val="8E829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sz="1200"/>
            </a:p>
          </p:txBody>
        </p:sp>
        <p:sp>
          <p:nvSpPr>
            <p:cNvPr id="131" name="Linha"/>
            <p:cNvSpPr/>
            <p:nvPr/>
          </p:nvSpPr>
          <p:spPr>
            <a:xfrm>
              <a:off x="3302147" y="1221206"/>
              <a:ext cx="1" cy="298419"/>
            </a:xfrm>
            <a:prstGeom prst="line">
              <a:avLst/>
            </a:prstGeom>
            <a:noFill/>
            <a:ln w="25400" cap="flat">
              <a:solidFill>
                <a:srgbClr val="7C727F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grpSp>
          <p:nvGrpSpPr>
            <p:cNvPr id="134" name="Agrupar"/>
            <p:cNvGrpSpPr/>
            <p:nvPr/>
          </p:nvGrpSpPr>
          <p:grpSpPr>
            <a:xfrm>
              <a:off x="1937316" y="0"/>
              <a:ext cx="2729663" cy="1221207"/>
              <a:chOff x="0" y="0"/>
              <a:chExt cx="2729661" cy="1221206"/>
            </a:xfrm>
          </p:grpSpPr>
          <p:sp>
            <p:nvSpPr>
              <p:cNvPr id="132" name="Retângulo"/>
              <p:cNvSpPr/>
              <p:nvPr/>
            </p:nvSpPr>
            <p:spPr>
              <a:xfrm>
                <a:off x="0" y="0"/>
                <a:ext cx="2729661" cy="1221206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 sz="1200"/>
              </a:p>
            </p:txBody>
          </p:sp>
          <p:sp>
            <p:nvSpPr>
              <p:cNvPr id="133" name="Responsável pela Segurança…"/>
              <p:cNvSpPr/>
              <p:nvPr/>
            </p:nvSpPr>
            <p:spPr>
              <a:xfrm>
                <a:off x="0" y="175945"/>
                <a:ext cx="2729661" cy="869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Responsável pela Segurança 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Sérgio Amorim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Substituto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Sandra Bergano</a:t>
                </a:r>
              </a:p>
            </p:txBody>
          </p:sp>
        </p:grpSp>
        <p:grpSp>
          <p:nvGrpSpPr>
            <p:cNvPr id="137" name="Agrupar"/>
            <p:cNvGrpSpPr/>
            <p:nvPr/>
          </p:nvGrpSpPr>
          <p:grpSpPr>
            <a:xfrm>
              <a:off x="1959739" y="1519623"/>
              <a:ext cx="2684816" cy="1219667"/>
              <a:chOff x="-1" y="-1"/>
              <a:chExt cx="2684815" cy="1219666"/>
            </a:xfrm>
          </p:grpSpPr>
          <p:sp>
            <p:nvSpPr>
              <p:cNvPr id="135" name="Retângulo"/>
              <p:cNvSpPr/>
              <p:nvPr/>
            </p:nvSpPr>
            <p:spPr>
              <a:xfrm>
                <a:off x="-1" y="-1"/>
                <a:ext cx="2684815" cy="1219666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 sz="1200"/>
              </a:p>
            </p:txBody>
          </p:sp>
          <p:sp>
            <p:nvSpPr>
              <p:cNvPr id="136" name="Delegado de Segurança…"/>
              <p:cNvSpPr/>
              <p:nvPr/>
            </p:nvSpPr>
            <p:spPr>
              <a:xfrm>
                <a:off x="0" y="66591"/>
                <a:ext cx="2684814" cy="10864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Delegado de Segurança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João Valada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Substituto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 b="1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Ramiro Martins</a:t>
                </a:r>
              </a:p>
            </p:txBody>
          </p:sp>
        </p:grpSp>
        <p:grpSp>
          <p:nvGrpSpPr>
            <p:cNvPr id="140" name="Agrupar"/>
            <p:cNvGrpSpPr/>
            <p:nvPr/>
          </p:nvGrpSpPr>
          <p:grpSpPr>
            <a:xfrm>
              <a:off x="-1" y="3037708"/>
              <a:ext cx="1445920" cy="1410999"/>
              <a:chOff x="0" y="0"/>
              <a:chExt cx="1445918" cy="1410998"/>
            </a:xfrm>
          </p:grpSpPr>
          <p:sp>
            <p:nvSpPr>
              <p:cNvPr id="138" name="Retângulo"/>
              <p:cNvSpPr/>
              <p:nvPr/>
            </p:nvSpPr>
            <p:spPr>
              <a:xfrm>
                <a:off x="-1" y="0"/>
                <a:ext cx="1445920" cy="1410999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 sz="1200"/>
              </a:p>
            </p:txBody>
          </p:sp>
          <p:sp>
            <p:nvSpPr>
              <p:cNvPr id="139" name="Responsáveis pela Equipa 1ª Intervenção…"/>
              <p:cNvSpPr txBox="1"/>
              <p:nvPr/>
            </p:nvSpPr>
            <p:spPr>
              <a:xfrm>
                <a:off x="0" y="199589"/>
                <a:ext cx="1445919" cy="101182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Responsáveis pela Equipa 1ª Intervenção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Assistentes Operacionais</a:t>
                </a:r>
              </a:p>
            </p:txBody>
          </p:sp>
        </p:grpSp>
        <p:grpSp>
          <p:nvGrpSpPr>
            <p:cNvPr id="143" name="Agrupar"/>
            <p:cNvGrpSpPr/>
            <p:nvPr/>
          </p:nvGrpSpPr>
          <p:grpSpPr>
            <a:xfrm>
              <a:off x="1731897" y="3037706"/>
              <a:ext cx="1421043" cy="1405844"/>
              <a:chOff x="-1" y="-1"/>
              <a:chExt cx="1421042" cy="1405843"/>
            </a:xfrm>
          </p:grpSpPr>
          <p:sp>
            <p:nvSpPr>
              <p:cNvPr id="141" name="Retângulo"/>
              <p:cNvSpPr/>
              <p:nvPr/>
            </p:nvSpPr>
            <p:spPr>
              <a:xfrm>
                <a:off x="-1" y="-1"/>
                <a:ext cx="1421042" cy="1405843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 sz="1200"/>
              </a:p>
            </p:txBody>
          </p:sp>
          <p:sp>
            <p:nvSpPr>
              <p:cNvPr id="142" name="Responsáveis de Cortes de Energia…"/>
              <p:cNvSpPr/>
              <p:nvPr/>
            </p:nvSpPr>
            <p:spPr>
              <a:xfrm>
                <a:off x="0" y="421932"/>
                <a:ext cx="1421041" cy="5619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Responsáveis de Cortes de Energia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Assistentes Operacionais</a:t>
                </a:r>
              </a:p>
            </p:txBody>
          </p:sp>
        </p:grpSp>
        <p:grpSp>
          <p:nvGrpSpPr>
            <p:cNvPr id="146" name="Agrupar"/>
            <p:cNvGrpSpPr/>
            <p:nvPr/>
          </p:nvGrpSpPr>
          <p:grpSpPr>
            <a:xfrm>
              <a:off x="3451354" y="3037706"/>
              <a:ext cx="1421043" cy="1410974"/>
              <a:chOff x="-1" y="-1"/>
              <a:chExt cx="1421042" cy="1410973"/>
            </a:xfrm>
          </p:grpSpPr>
          <p:sp>
            <p:nvSpPr>
              <p:cNvPr id="144" name="Retângulo"/>
              <p:cNvSpPr/>
              <p:nvPr/>
            </p:nvSpPr>
            <p:spPr>
              <a:xfrm>
                <a:off x="-1" y="-1"/>
                <a:ext cx="1421042" cy="1410973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>
                    <a:solidFill>
                      <a:srgbClr val="FFFFFF"/>
                    </a:solidFill>
                  </a:defRPr>
                </a:pPr>
                <a:endParaRPr sz="1200"/>
              </a:p>
            </p:txBody>
          </p:sp>
          <p:sp>
            <p:nvSpPr>
              <p:cNvPr id="145" name="Responsáveis pela Equipa de Evacuação…"/>
              <p:cNvSpPr/>
              <p:nvPr/>
            </p:nvSpPr>
            <p:spPr>
              <a:xfrm>
                <a:off x="0" y="424497"/>
                <a:ext cx="1421041" cy="561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sp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Responsáveis pela Equipa de Evacuação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Assistentes Operacionais</a:t>
                </a:r>
              </a:p>
            </p:txBody>
          </p:sp>
        </p:grpSp>
        <p:grpSp>
          <p:nvGrpSpPr>
            <p:cNvPr id="149" name="Agrupar"/>
            <p:cNvGrpSpPr/>
            <p:nvPr/>
          </p:nvGrpSpPr>
          <p:grpSpPr>
            <a:xfrm>
              <a:off x="5226078" y="3035300"/>
              <a:ext cx="1306091" cy="1421738"/>
              <a:chOff x="0" y="0"/>
              <a:chExt cx="1306089" cy="1421736"/>
            </a:xfrm>
          </p:grpSpPr>
          <p:sp>
            <p:nvSpPr>
              <p:cNvPr id="147" name="Retângulo"/>
              <p:cNvSpPr/>
              <p:nvPr/>
            </p:nvSpPr>
            <p:spPr>
              <a:xfrm>
                <a:off x="-1" y="0"/>
                <a:ext cx="1306091" cy="1421737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8E8291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700"/>
                  </a:spcBef>
                  <a:defRPr sz="1000">
                    <a:solidFill>
                      <a:srgbClr val="FFFFFF"/>
                    </a:solidFill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endParaRPr sz="1200"/>
              </a:p>
            </p:txBody>
          </p:sp>
          <p:sp>
            <p:nvSpPr>
              <p:cNvPr id="148" name="Responsáveis Concentração e Controlo…"/>
              <p:cNvSpPr txBox="1"/>
              <p:nvPr/>
            </p:nvSpPr>
            <p:spPr>
              <a:xfrm>
                <a:off x="-1" y="195886"/>
                <a:ext cx="1306091" cy="80738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txBody>
              <a:bodyPr wrap="square" lIns="6350" tIns="6350" rIns="6350" bIns="6350" numCol="1" anchor="ctr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sz="1200"/>
                  <a:t>Responsáveis Concentração e Controlo</a:t>
                </a:r>
                <a:endParaRPr sz="1200">
                  <a:solidFill>
                    <a:srgbClr val="FFFFFF"/>
                  </a:solidFill>
                </a:endParaRPr>
              </a:p>
              <a:p>
                <a:pPr algn="ctr" defTabSz="444500">
                  <a:lnSpc>
                    <a:spcPct val="90000"/>
                  </a:lnSpc>
                  <a:spcBef>
                    <a:spcPts val="400"/>
                  </a:spcBef>
                  <a:defRPr sz="1000">
                    <a:latin typeface="Arial Narrow" panose="020B0606020202030204"/>
                    <a:ea typeface="Arial Narrow" panose="020B0606020202030204"/>
                    <a:cs typeface="Arial Narrow" panose="020B0606020202030204"/>
                    <a:sym typeface="Arial Narrow" panose="020B0606020202030204"/>
                  </a:defRPr>
                </a:pPr>
                <a:r>
                  <a:rPr lang="pt-PT" sz="1200"/>
                  <a:t>Assistentes Operacionais</a:t>
                </a:r>
              </a:p>
            </p:txBody>
          </p:sp>
        </p:grpSp>
      </p:grp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t>Actuação do Delegado de Segurança</a:t>
            </a:r>
          </a:p>
        </p:txBody>
      </p:sp>
      <p:sp>
        <p:nvSpPr>
          <p:cNvPr id="198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O Delegado de Segurança (DS) deve dirigir-se ao Posto de Segurança sempre que o sinal de alarme da CDI for audível e sempre que seja contactado para tal;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Deve verificar se é um falso alarme;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Deve informar-se sobre o tipo de emergência, o local, se há conhecimento de feridos, e activar as equipas necessárias;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Face às informações recolhidas deve decidir se for necessário evacuação, se esta será total ou parcial, e informar a equipa de evacuação;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Dada a ordem de evacuação deve comunicar ao RS e dirigir-se ao Ponto de Encontro,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Quando receber informação da equipa da 1ª intervenção deve chamar os meios externos se esta não tiver controlado a situação de emergência, ou repor a normalidade se a situação tiver sido controlada;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Deve chamar os meios externos necessários ao tipo de emergência;</a:t>
            </a:r>
          </a:p>
          <a:p>
            <a:pPr marL="332740" indent="-221615" defTabSz="887095">
              <a:lnSpc>
                <a:spcPct val="80000"/>
              </a:lnSpc>
              <a:spcBef>
                <a:spcPts val="400"/>
              </a:spcBef>
              <a:defRPr sz="1940"/>
            </a:pPr>
            <a:r>
              <a:t>Deve manter o Responsável de Segurança (RS) informado.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t>Actuação da equipa de cortes</a:t>
            </a:r>
          </a:p>
        </p:txBody>
      </p:sp>
      <p:sp>
        <p:nvSpPr>
          <p:cNvPr id="201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O DS vai activar a equipa de cortes;</a:t>
            </a:r>
          </a:p>
          <a:p>
            <a:r>
              <a:t>De acordo com o tipo de emergência a equipa deve realizar os cortes de energia, gás e/ou água;</a:t>
            </a:r>
          </a:p>
          <a:p>
            <a:r>
              <a:t>Deve actuar de imediato, desligando o corte geral de energia e o corte geral de gás, no caso de incêndio;</a:t>
            </a:r>
          </a:p>
          <a:p>
            <a:r>
              <a:t>Após realizar os cortes deve informar o DS e dirigir-se ao Ponto de Encontro.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t>Actuação da equipa de 1ª intervenção</a:t>
            </a:r>
          </a:p>
        </p:txBody>
      </p:sp>
      <p:sp>
        <p:nvSpPr>
          <p:cNvPr id="204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O DS vai activar a equipa de 1ª intervenção;</a:t>
            </a:r>
          </a:p>
          <a:p>
            <a:r>
              <a:t>Dirige-se ao local e verifica qual o meio de combate disponível e adequado face à situação de emergência;</a:t>
            </a:r>
          </a:p>
          <a:p>
            <a:r>
              <a:t>Não se colocando em risco actua com o meio de combate disponível;</a:t>
            </a:r>
          </a:p>
          <a:p>
            <a:r>
              <a:t>Verificando que não consegue controlar a situação, coloca o meio de combate na posição inoperacional, fecha a porta do compartimento e abandona o local dirigindo-se ao Ponto de Encontro para informar o DS;</a:t>
            </a:r>
          </a:p>
          <a:p>
            <a:r>
              <a:t>Se conseguir controlar a situação, informa o DS e aguarda indicações.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t>Actuação da equipa de evacuação</a:t>
            </a:r>
          </a:p>
        </p:txBody>
      </p:sp>
      <p:sp>
        <p:nvSpPr>
          <p:cNvPr id="207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 equipa já foi informada pelo DS se a evacuação será total ou parcial;</a:t>
            </a:r>
          </a:p>
          <a:p>
            <a:r>
              <a:t>A equipa auxilia os utentes, visitantes e funcionários a evacuar;</a:t>
            </a:r>
          </a:p>
          <a:p>
            <a:r>
              <a:t>Iniciando a evacuação garantem que ninguém fica para trás, sendo os últimos a abandonar a sua zona, piso, edifício;</a:t>
            </a:r>
          </a:p>
          <a:p>
            <a:r>
              <a:t>No Ponto de Encontro informam o DS em que condições decorreu a evacuação e aguardam indicações.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Actuação da equipa de concentração e controlo</a:t>
            </a:r>
          </a:p>
        </p:txBody>
      </p:sp>
      <p:sp>
        <p:nvSpPr>
          <p:cNvPr id="210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À indicação do DS a equipa dirige-se ao Ponto de Encontro e aguarda a chegada dos grupos;</a:t>
            </a:r>
          </a:p>
          <a:p>
            <a:r>
              <a:t>Recebe os ocupantes e organiza-os em filas com o responsável pelo grupo na frente da fila;</a:t>
            </a:r>
          </a:p>
          <a:p>
            <a:r>
              <a:t>Verifica todas as presenças e informa do DS.</a:t>
            </a:r>
          </a:p>
        </p:txBody>
      </p:sp>
      <p:pic>
        <p:nvPicPr>
          <p:cNvPr id="211" name="Captura de ecrã 2021-10-13, às 13.00.00.png" descr="Captura de ecrã 2021-10-13, às 13.00.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097" y="3450132"/>
            <a:ext cx="3383374" cy="2733686"/>
          </a:xfrm>
          <a:prstGeom prst="rect">
            <a:avLst/>
          </a:prstGeom>
          <a:ln w="12700"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Responsabilidades do Responsável de Segurança</a:t>
            </a:r>
          </a:p>
        </p:txBody>
      </p:sp>
      <p:sp>
        <p:nvSpPr>
          <p:cNvPr id="214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Sempre que o RS esteja no edifício deve actuar em conjunto com o DS;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Verificando-se a impossibilidade de resolver a situação de emergência com a equipa de segurança interna, é da responsabilidade do RS chamar os meios externos convenientes;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Dada a ordem de evacuação, se o RS não estiver presente é responsabilidade do DS chamar os meios externos;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Todas as informações disponíveis devem ser transmitidas aos meios externos;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Os meios externos devem ser recebidos ao portão, onde tomam responsabilidade pela situação de emergência;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O RS dirige-se ao Ponto de Encontro e aguarda indicações dos meios externos;</a:t>
            </a:r>
          </a:p>
          <a:p>
            <a:pPr>
              <a:lnSpc>
                <a:spcPct val="90000"/>
              </a:lnSpc>
              <a:spcBef>
                <a:spcPts val="400"/>
              </a:spcBef>
              <a:defRPr sz="2000"/>
            </a:pPr>
            <a:r>
              <a:t>Perante essas indicações decide qual a forma para a reposição da normalidade.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t>Reposição da normalidade</a:t>
            </a:r>
          </a:p>
        </p:txBody>
      </p:sp>
      <p:sp>
        <p:nvSpPr>
          <p:cNvPr id="217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Se a situação permitir o retorno em segurança às instalações, é dada a ordem de desmobilização do Ponto de Encontro;</a:t>
            </a:r>
          </a:p>
          <a:p>
            <a:r>
              <a:t>Devem os funcionários e colaboradores regressar em primeiro lugar para assegurarem as condições de retorno dos ocupantes;</a:t>
            </a:r>
          </a:p>
          <a:p>
            <a:r>
              <a:t>Deve ser rearmada a CDI, assim como todas as redes (Gás, Energia e/ou Água);</a:t>
            </a:r>
          </a:p>
          <a:p>
            <a:r>
              <a:t>Devem, de forma ordeira, todos os ocupantes regressar ao interior do edifício.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t>Meios de 1ª intervenção disponíveis</a:t>
            </a:r>
          </a:p>
        </p:txBody>
      </p:sp>
      <p:pic>
        <p:nvPicPr>
          <p:cNvPr id="4" name="Marcador de Posição da Imagem 3" descr="DSC02766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40212" t="32813" r="4705" b="28981"/>
          <a:stretch>
            <a:fillRect/>
          </a:stretch>
        </p:blipFill>
        <p:spPr>
          <a:xfrm rot="5400000">
            <a:off x="5142230" y="3100705"/>
            <a:ext cx="4029075" cy="2096135"/>
          </a:xfrm>
          <a:prstGeom prst="rect">
            <a:avLst/>
          </a:prstGeom>
        </p:spPr>
      </p:pic>
      <p:pic>
        <p:nvPicPr>
          <p:cNvPr id="5" name="Marcador de Posição da Imagem 4" descr="DSC02769"/>
          <p:cNvPicPr>
            <a:picLocks noChangeAspect="1"/>
          </p:cNvPicPr>
          <p:nvPr/>
        </p:nvPicPr>
        <p:blipFill>
          <a:blip r:embed="rId3"/>
          <a:srcRect l="12327" t="21713" r="9003" b="370"/>
          <a:stretch>
            <a:fillRect/>
          </a:stretch>
        </p:blipFill>
        <p:spPr>
          <a:xfrm rot="5400000">
            <a:off x="2994660" y="2041525"/>
            <a:ext cx="3733165" cy="2773680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8" name="Marcador de Posição da Imagem 7" descr="DSC02778"/>
          <p:cNvPicPr>
            <a:picLocks noChangeAspect="1"/>
          </p:cNvPicPr>
          <p:nvPr/>
        </p:nvPicPr>
        <p:blipFill>
          <a:blip r:embed="rId4"/>
          <a:srcRect l="27546" t="13495" r="8247" b="5880"/>
          <a:stretch>
            <a:fillRect/>
          </a:stretch>
        </p:blipFill>
        <p:spPr>
          <a:xfrm rot="5400000">
            <a:off x="1562100" y="2936240"/>
            <a:ext cx="3323590" cy="3130550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1" name="Marcador de Posição da Imagem 10" descr="DSC02981"/>
          <p:cNvPicPr>
            <a:picLocks noChangeAspect="1"/>
          </p:cNvPicPr>
          <p:nvPr/>
        </p:nvPicPr>
        <p:blipFill>
          <a:blip r:embed="rId5"/>
          <a:srcRect l="4870" t="12766" r="17623" b="29537"/>
          <a:stretch>
            <a:fillRect/>
          </a:stretch>
        </p:blipFill>
        <p:spPr>
          <a:xfrm rot="5400000">
            <a:off x="-291465" y="2310130"/>
            <a:ext cx="3389630" cy="1892935"/>
          </a:xfrm>
          <a:prstGeom prst="rect">
            <a:avLst/>
          </a:prstGeom>
          <a:ln w="12700"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Título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t>Extintores</a:t>
            </a:r>
          </a:p>
        </p:txBody>
      </p:sp>
      <p:sp>
        <p:nvSpPr>
          <p:cNvPr id="225" name="Marcador de Posição de Conteúdo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Observar se a classe do extintor se adequa aos materiais envolvidos pelo fogo;</a:t>
            </a:r>
          </a:p>
          <a:p>
            <a:r>
              <a:t>Retirar o extintor do suporte;</a:t>
            </a:r>
          </a:p>
          <a:p>
            <a:r>
              <a:t>Tirar a cavilha de segurança;</a:t>
            </a:r>
          </a:p>
          <a:p>
            <a:r>
              <a:t>Efectuar um pequeno teste de funcionamento, pressionando o manípulo;</a:t>
            </a:r>
          </a:p>
          <a:p>
            <a:r>
              <a:t>Aproximar-se o máximo possível do incêndio, mantendo um afastamento de cerca de 1,50m. e apontar à base das chamas;</a:t>
            </a:r>
          </a:p>
          <a:p>
            <a:r>
              <a:t>Apertar o manípulo até extinguir o fogo.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Contiguidade">
  <a:themeElements>
    <a:clrScheme name="Contiguidad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Contiguidad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Contiguida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25400" rotWithShape="0">
              <a:srgbClr val="000000">
                <a:alpha val="60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rotWithShape="0">
            <a:srgbClr val="000000">
              <a:alpha val="60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iguidade">
  <a:themeElements>
    <a:clrScheme name="Contiguidad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Contiguidad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Contiguida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25400" rotWithShape="0">
              <a:srgbClr val="000000">
                <a:alpha val="60000"/>
              </a:srgbClr>
            </a:outerShdw>
          </a:effectLst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25400" rotWithShape="0">
            <a:srgbClr val="000000">
              <a:alpha val="60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1344</Words>
  <Application>Microsoft Office PowerPoint</Application>
  <PresentationFormat>Apresentação no Ecrã (4:3)</PresentationFormat>
  <Paragraphs>162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3" baseType="lpstr">
      <vt:lpstr>Contiguidade</vt:lpstr>
      <vt:lpstr>MAP  ESCOLA SECUNDÁRIA GAGO COUTINHO   UT IV 2ª cat. risco</vt:lpstr>
      <vt:lpstr>MEDIDAS DE AUTOPROTECÇÃO</vt:lpstr>
      <vt:lpstr>O que são?</vt:lpstr>
      <vt:lpstr>Edifícios</vt:lpstr>
      <vt:lpstr>Edifícios</vt:lpstr>
      <vt:lpstr>Ponto de Encontro</vt:lpstr>
      <vt:lpstr>Fichas de Controlo</vt:lpstr>
      <vt:lpstr>Equipa de Segurança</vt:lpstr>
      <vt:lpstr>Apresentação do PowerPoint</vt:lpstr>
      <vt:lpstr>Cenário de emergência </vt:lpstr>
      <vt:lpstr>MAP  ESCOLA SECUNDÁRIA GAGO COUTINHO   UT IV 2ª cat. risco</vt:lpstr>
      <vt:lpstr>MEDIDAS DE AUTOPROTECÇÃO</vt:lpstr>
      <vt:lpstr>Equipa de Segurança</vt:lpstr>
      <vt:lpstr>Actuação do Delegado de Segurança</vt:lpstr>
      <vt:lpstr>Actuação da equipa de cortes</vt:lpstr>
      <vt:lpstr>Actuação da equipa de 1ª intervenção</vt:lpstr>
      <vt:lpstr>Actuação da equipa de evacuação</vt:lpstr>
      <vt:lpstr>Actuação da equipa de concentração e controlo</vt:lpstr>
      <vt:lpstr>Responsabilidades do Responsável de Segurança</vt:lpstr>
      <vt:lpstr>Reposição da normalidade</vt:lpstr>
      <vt:lpstr>Meios de 1ª intervenção disponíveis</vt:lpstr>
      <vt:lpstr>Extintores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 ESCOLA SECUNDÁRIA MONTE DA CAPARICA   UT IV 2ª cat. risco</dc:title>
  <dc:creator>Mario Pais</dc:creator>
  <cp:lastModifiedBy>M.</cp:lastModifiedBy>
  <cp:revision>5</cp:revision>
  <dcterms:created xsi:type="dcterms:W3CDTF">2022-04-06T09:53:16Z</dcterms:created>
  <dcterms:modified xsi:type="dcterms:W3CDTF">2022-05-05T15:17:24Z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21B657EC075344DE9CE652E314739CC2</vt:lpwstr>
  </property>
  <property fmtid="{D5CDD505-2E9C-101B-9397-08002B2CF9AE}" pid="3" name="KSOProductBuildVer">
    <vt:lpwstr>2070-11.2.0.11042</vt:lpwstr>
  </property>
</Properties>
</file>