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authors.xml" ContentType="application/vnd.ms-powerpoint.author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25"/>
  </p:notesMasterIdLst>
  <p:sldIdLst>
    <p:sldId id="256" r:id="rId2"/>
    <p:sldId id="257" r:id="rId3"/>
    <p:sldId id="258" r:id="rId4"/>
    <p:sldId id="259" r:id="rId5"/>
    <p:sldId id="264" r:id="rId6"/>
    <p:sldId id="278" r:id="rId7"/>
    <p:sldId id="279" r:id="rId8"/>
    <p:sldId id="281" r:id="rId9"/>
    <p:sldId id="274" r:id="rId10"/>
    <p:sldId id="275" r:id="rId11"/>
    <p:sldId id="276" r:id="rId12"/>
    <p:sldId id="277" r:id="rId13"/>
    <p:sldId id="260" r:id="rId14"/>
    <p:sldId id="261" r:id="rId15"/>
    <p:sldId id="265" r:id="rId16"/>
    <p:sldId id="269" r:id="rId17"/>
    <p:sldId id="271" r:id="rId18"/>
    <p:sldId id="273" r:id="rId19"/>
    <p:sldId id="262" r:id="rId20"/>
    <p:sldId id="267" r:id="rId21"/>
    <p:sldId id="268" r:id="rId22"/>
    <p:sldId id="270" r:id="rId23"/>
    <p:sldId id="282" r:id="rId24"/>
  </p:sldIdLst>
  <p:sldSz cx="18288000" cy="10287000"/>
  <p:notesSz cx="6858000" cy="9144000"/>
  <p:embeddedFontLst>
    <p:embeddedFont>
      <p:font typeface="Calibri" panose="020F0502020204030204" pitchFamily="34" charset="0"/>
      <p:regular r:id="rId26"/>
      <p:bold r:id="rId27"/>
      <p:italic r:id="rId28"/>
      <p:boldItalic r:id="rId2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DD86B1A4-53D7-FF1B-23AB-97AC12E578FA}" name="Bruna Isabel Lopes Pereira" initials="BILP" userId="S::1200271@my.ipleiria.pt::f715b0f0-85ab-4873-8630-c8308c583363"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3BA9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593ADB0-3B82-4AB0-4EDC-08539E6853F2}" v="1037" dt="2023-07-06T18:52:47.340"/>
    <p1510:client id="{536813D0-E828-4DFC-AB74-ED397651A905}" v="10" dt="2023-07-06T17:53:24.89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307" autoAdjust="0"/>
    <p:restoredTop sz="94669" autoAdjust="0"/>
  </p:normalViewPr>
  <p:slideViewPr>
    <p:cSldViewPr>
      <p:cViewPr>
        <p:scale>
          <a:sx n="60" d="100"/>
          <a:sy n="60" d="100"/>
        </p:scale>
        <p:origin x="-1308" y="-52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1.fntdata"/><Relationship Id="rId3" Type="http://schemas.openxmlformats.org/officeDocument/2006/relationships/slide" Target="slides/slide2.xml"/><Relationship Id="rId21" Type="http://schemas.openxmlformats.org/officeDocument/2006/relationships/slide" Target="slides/slide20.xml"/><Relationship Id="rId34" Type="http://schemas.microsoft.com/office/2018/10/relationships/authors" Targe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3.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2.fntdata"/><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85B766-85B5-4D61-A32C-C65475FB9228}" type="doc">
      <dgm:prSet loTypeId="urn:microsoft.com/office/officeart/2005/8/layout/hProcess9" loCatId="process" qsTypeId="urn:microsoft.com/office/officeart/2005/8/quickstyle/simple1" qsCatId="simple" csTypeId="urn:microsoft.com/office/officeart/2005/8/colors/accent1_2" csCatId="accent1" phldr="1"/>
      <dgm:spPr/>
    </dgm:pt>
    <dgm:pt modelId="{67F170A9-9A2A-4467-9ADA-95AA23F18108}">
      <dgm:prSet phldrT="[Texto]"/>
      <dgm:spPr/>
      <dgm:t>
        <a:bodyPr/>
        <a:lstStyle/>
        <a:p>
          <a:r>
            <a:rPr lang="pt-PT" dirty="0">
              <a:solidFill>
                <a:schemeClr val="tx1"/>
              </a:solidFill>
              <a:latin typeface="Jannah" panose="020B0604020202020204" charset="-78"/>
              <a:cs typeface="Jannah" panose="020B0604020202020204" charset="-78"/>
            </a:rPr>
            <a:t>lugares de memória ou a referenciais histórico-religiosos </a:t>
          </a:r>
        </a:p>
      </dgm:t>
    </dgm:pt>
    <dgm:pt modelId="{56950B6F-2CAC-4D6D-892C-19BA52D12184}" type="parTrans" cxnId="{7D142A5D-AD78-45BF-8360-BFCF6E1FDDDD}">
      <dgm:prSet/>
      <dgm:spPr/>
      <dgm:t>
        <a:bodyPr/>
        <a:lstStyle/>
        <a:p>
          <a:endParaRPr lang="pt-PT"/>
        </a:p>
      </dgm:t>
    </dgm:pt>
    <dgm:pt modelId="{6783A031-73C3-4AE0-8C93-BE8711DB0B33}" type="sibTrans" cxnId="{7D142A5D-AD78-45BF-8360-BFCF6E1FDDDD}">
      <dgm:prSet/>
      <dgm:spPr/>
      <dgm:t>
        <a:bodyPr/>
        <a:lstStyle/>
        <a:p>
          <a:endParaRPr lang="pt-PT"/>
        </a:p>
      </dgm:t>
    </dgm:pt>
    <dgm:pt modelId="{A4DEE8A7-A4EE-4B56-A2CE-CC33590382B7}">
      <dgm:prSet phldrT="[Texto]"/>
      <dgm:spPr/>
      <dgm:t>
        <a:bodyPr/>
        <a:lstStyle/>
        <a:p>
          <a:r>
            <a:rPr lang="pt-PT" dirty="0"/>
            <a:t> </a:t>
          </a:r>
          <a:r>
            <a:rPr lang="pt-PT" dirty="0">
              <a:solidFill>
                <a:schemeClr val="tx1"/>
              </a:solidFill>
              <a:latin typeface="Jannah" panose="020B0604020202020204" charset="-78"/>
              <a:cs typeface="Jannah" panose="020B0604020202020204" charset="-78"/>
            </a:rPr>
            <a:t>rituais festivos </a:t>
          </a:r>
        </a:p>
      </dgm:t>
    </dgm:pt>
    <dgm:pt modelId="{9984CC46-32B7-4E9A-BEE0-F5022F2602C9}" type="parTrans" cxnId="{36D3B5C7-E213-4198-B7DA-D6F6781F50B6}">
      <dgm:prSet/>
      <dgm:spPr/>
      <dgm:t>
        <a:bodyPr/>
        <a:lstStyle/>
        <a:p>
          <a:endParaRPr lang="pt-PT"/>
        </a:p>
      </dgm:t>
    </dgm:pt>
    <dgm:pt modelId="{53BC9177-A07B-42E0-85EC-0EB93294CD3C}" type="sibTrans" cxnId="{36D3B5C7-E213-4198-B7DA-D6F6781F50B6}">
      <dgm:prSet/>
      <dgm:spPr/>
      <dgm:t>
        <a:bodyPr/>
        <a:lstStyle/>
        <a:p>
          <a:endParaRPr lang="pt-PT"/>
        </a:p>
      </dgm:t>
    </dgm:pt>
    <dgm:pt modelId="{C79115D8-84C5-4E69-9FFD-FD6C54C5CE6E}">
      <dgm:prSet phldrT="[Texto]"/>
      <dgm:spPr/>
      <dgm:t>
        <a:bodyPr/>
        <a:lstStyle/>
        <a:p>
          <a:r>
            <a:rPr lang="pt-PT" dirty="0">
              <a:solidFill>
                <a:schemeClr val="tx1"/>
              </a:solidFill>
              <a:latin typeface="Jannah" panose="020B0604020202020204" charset="-78"/>
              <a:cs typeface="Jannah" panose="020B0604020202020204" charset="-78"/>
            </a:rPr>
            <a:t>lendas e mitos</a:t>
          </a:r>
        </a:p>
      </dgm:t>
    </dgm:pt>
    <dgm:pt modelId="{A9718055-4C2F-4CD4-BAB0-3CC5DB208B4B}" type="parTrans" cxnId="{F8F103A6-03CA-4EE4-A898-B507FD0397F4}">
      <dgm:prSet/>
      <dgm:spPr/>
      <dgm:t>
        <a:bodyPr/>
        <a:lstStyle/>
        <a:p>
          <a:endParaRPr lang="pt-PT"/>
        </a:p>
      </dgm:t>
    </dgm:pt>
    <dgm:pt modelId="{9172B189-ED0E-4640-9F53-F7407AB67037}" type="sibTrans" cxnId="{F8F103A6-03CA-4EE4-A898-B507FD0397F4}">
      <dgm:prSet/>
      <dgm:spPr/>
      <dgm:t>
        <a:bodyPr/>
        <a:lstStyle/>
        <a:p>
          <a:endParaRPr lang="pt-PT"/>
        </a:p>
      </dgm:t>
    </dgm:pt>
    <dgm:pt modelId="{C9A90D16-E64B-4F8F-9E3D-15BE7D636813}">
      <dgm:prSet/>
      <dgm:spPr/>
      <dgm:t>
        <a:bodyPr/>
        <a:lstStyle/>
        <a:p>
          <a:r>
            <a:rPr lang="pt-PT" dirty="0">
              <a:solidFill>
                <a:schemeClr val="tx1"/>
              </a:solidFill>
              <a:latin typeface="Jannah" panose="020B0604020202020204" charset="-78"/>
              <a:cs typeface="Jannah" panose="020B0604020202020204" charset="-78"/>
            </a:rPr>
            <a:t>crenças do sobrenatural</a:t>
          </a:r>
        </a:p>
      </dgm:t>
    </dgm:pt>
    <dgm:pt modelId="{CCD90AB0-91B8-4417-8A65-38AE532BCD1C}" type="parTrans" cxnId="{CE68200D-6877-409C-AFED-095BCE863BA2}">
      <dgm:prSet/>
      <dgm:spPr/>
      <dgm:t>
        <a:bodyPr/>
        <a:lstStyle/>
        <a:p>
          <a:endParaRPr lang="pt-PT"/>
        </a:p>
      </dgm:t>
    </dgm:pt>
    <dgm:pt modelId="{B70E6D7F-4D93-40BB-AEEF-AE7E15591187}" type="sibTrans" cxnId="{CE68200D-6877-409C-AFED-095BCE863BA2}">
      <dgm:prSet/>
      <dgm:spPr/>
      <dgm:t>
        <a:bodyPr/>
        <a:lstStyle/>
        <a:p>
          <a:endParaRPr lang="pt-PT"/>
        </a:p>
      </dgm:t>
    </dgm:pt>
    <dgm:pt modelId="{53B628FA-6923-40BB-8D01-D72844FD69C0}">
      <dgm:prSet/>
      <dgm:spPr/>
      <dgm:t>
        <a:bodyPr/>
        <a:lstStyle/>
        <a:p>
          <a:r>
            <a:rPr lang="pt-PT" dirty="0">
              <a:solidFill>
                <a:schemeClr val="tx1"/>
              </a:solidFill>
              <a:latin typeface="Jannah" panose="020B0604020202020204" charset="-78"/>
              <a:cs typeface="Jannah" panose="020B0604020202020204" charset="-78"/>
            </a:rPr>
            <a:t>histórias de vida</a:t>
          </a:r>
        </a:p>
      </dgm:t>
    </dgm:pt>
    <dgm:pt modelId="{2F3CE2EE-540C-4F85-B110-B47C4787F11F}" type="parTrans" cxnId="{73A0EE08-6094-4270-8187-FD52864B0E20}">
      <dgm:prSet/>
      <dgm:spPr/>
      <dgm:t>
        <a:bodyPr/>
        <a:lstStyle/>
        <a:p>
          <a:endParaRPr lang="pt-PT"/>
        </a:p>
      </dgm:t>
    </dgm:pt>
    <dgm:pt modelId="{47CCFBE1-42CC-495F-A1C6-710F0C80261D}" type="sibTrans" cxnId="{73A0EE08-6094-4270-8187-FD52864B0E20}">
      <dgm:prSet/>
      <dgm:spPr/>
      <dgm:t>
        <a:bodyPr/>
        <a:lstStyle/>
        <a:p>
          <a:endParaRPr lang="pt-PT"/>
        </a:p>
      </dgm:t>
    </dgm:pt>
    <dgm:pt modelId="{F0B37AC8-32A0-49B5-BA82-90AFA7F1CBEE}" type="pres">
      <dgm:prSet presAssocID="{6185B766-85B5-4D61-A32C-C65475FB9228}" presName="CompostProcess" presStyleCnt="0">
        <dgm:presLayoutVars>
          <dgm:dir/>
          <dgm:resizeHandles val="exact"/>
        </dgm:presLayoutVars>
      </dgm:prSet>
      <dgm:spPr/>
    </dgm:pt>
    <dgm:pt modelId="{C913D8B4-DFB6-415A-AE89-09392659C816}" type="pres">
      <dgm:prSet presAssocID="{6185B766-85B5-4D61-A32C-C65475FB9228}" presName="arrow" presStyleLbl="bgShp" presStyleIdx="0" presStyleCnt="1" custLinFactNeighborX="51681" custLinFactNeighborY="13349"/>
      <dgm:spPr/>
    </dgm:pt>
    <dgm:pt modelId="{838F9EB8-6AF7-4A64-8062-7321DBEEE72F}" type="pres">
      <dgm:prSet presAssocID="{6185B766-85B5-4D61-A32C-C65475FB9228}" presName="linearProcess" presStyleCnt="0"/>
      <dgm:spPr/>
    </dgm:pt>
    <dgm:pt modelId="{63FEF2D4-C91C-4D35-9859-6E41D461299C}" type="pres">
      <dgm:prSet presAssocID="{67F170A9-9A2A-4467-9ADA-95AA23F18108}" presName="textNode" presStyleLbl="node1" presStyleIdx="0" presStyleCnt="5">
        <dgm:presLayoutVars>
          <dgm:bulletEnabled val="1"/>
        </dgm:presLayoutVars>
      </dgm:prSet>
      <dgm:spPr/>
      <dgm:t>
        <a:bodyPr/>
        <a:lstStyle/>
        <a:p>
          <a:endParaRPr lang="pt-PT"/>
        </a:p>
      </dgm:t>
    </dgm:pt>
    <dgm:pt modelId="{0D569B23-368B-4054-B132-6BA860096D44}" type="pres">
      <dgm:prSet presAssocID="{6783A031-73C3-4AE0-8C93-BE8711DB0B33}" presName="sibTrans" presStyleCnt="0"/>
      <dgm:spPr/>
    </dgm:pt>
    <dgm:pt modelId="{A7883BB9-50CE-4291-99B8-4123DA3A525A}" type="pres">
      <dgm:prSet presAssocID="{A4DEE8A7-A4EE-4B56-A2CE-CC33590382B7}" presName="textNode" presStyleLbl="node1" presStyleIdx="1" presStyleCnt="5">
        <dgm:presLayoutVars>
          <dgm:bulletEnabled val="1"/>
        </dgm:presLayoutVars>
      </dgm:prSet>
      <dgm:spPr/>
      <dgm:t>
        <a:bodyPr/>
        <a:lstStyle/>
        <a:p>
          <a:endParaRPr lang="pt-PT"/>
        </a:p>
      </dgm:t>
    </dgm:pt>
    <dgm:pt modelId="{EA53CFD6-50FC-4018-8148-9D342AA143BA}" type="pres">
      <dgm:prSet presAssocID="{53BC9177-A07B-42E0-85EC-0EB93294CD3C}" presName="sibTrans" presStyleCnt="0"/>
      <dgm:spPr/>
    </dgm:pt>
    <dgm:pt modelId="{A1AD7C48-C1A3-4293-887E-BE1A765B1A9C}" type="pres">
      <dgm:prSet presAssocID="{C9A90D16-E64B-4F8F-9E3D-15BE7D636813}" presName="textNode" presStyleLbl="node1" presStyleIdx="2" presStyleCnt="5" custLinFactX="389" custLinFactNeighborX="100000" custLinFactNeighborY="-3487">
        <dgm:presLayoutVars>
          <dgm:bulletEnabled val="1"/>
        </dgm:presLayoutVars>
      </dgm:prSet>
      <dgm:spPr/>
      <dgm:t>
        <a:bodyPr/>
        <a:lstStyle/>
        <a:p>
          <a:endParaRPr lang="pt-PT"/>
        </a:p>
      </dgm:t>
    </dgm:pt>
    <dgm:pt modelId="{32242C7A-A6E9-45E6-93CB-87D57317E613}" type="pres">
      <dgm:prSet presAssocID="{B70E6D7F-4D93-40BB-AEEF-AE7E15591187}" presName="sibTrans" presStyleCnt="0"/>
      <dgm:spPr/>
    </dgm:pt>
    <dgm:pt modelId="{350A3A75-7ED0-423E-8E9A-4ED2515B795D}" type="pres">
      <dgm:prSet presAssocID="{C79115D8-84C5-4E69-9FFD-FD6C54C5CE6E}" presName="textNode" presStyleLbl="node1" presStyleIdx="3" presStyleCnt="5" custLinFactNeighborX="89618" custLinFactNeighborY="-3487">
        <dgm:presLayoutVars>
          <dgm:bulletEnabled val="1"/>
        </dgm:presLayoutVars>
      </dgm:prSet>
      <dgm:spPr/>
      <dgm:t>
        <a:bodyPr/>
        <a:lstStyle/>
        <a:p>
          <a:endParaRPr lang="pt-PT"/>
        </a:p>
      </dgm:t>
    </dgm:pt>
    <dgm:pt modelId="{0379A513-2974-40C3-9871-A5EADE883151}" type="pres">
      <dgm:prSet presAssocID="{9172B189-ED0E-4640-9F53-F7407AB67037}" presName="sibTrans" presStyleCnt="0"/>
      <dgm:spPr/>
    </dgm:pt>
    <dgm:pt modelId="{4C6A6CAC-A6FC-40BE-AB93-CFEFCF926583}" type="pres">
      <dgm:prSet presAssocID="{53B628FA-6923-40BB-8D01-D72844FD69C0}" presName="textNode" presStyleLbl="node1" presStyleIdx="4" presStyleCnt="5">
        <dgm:presLayoutVars>
          <dgm:bulletEnabled val="1"/>
        </dgm:presLayoutVars>
      </dgm:prSet>
      <dgm:spPr/>
      <dgm:t>
        <a:bodyPr/>
        <a:lstStyle/>
        <a:p>
          <a:endParaRPr lang="pt-PT"/>
        </a:p>
      </dgm:t>
    </dgm:pt>
  </dgm:ptLst>
  <dgm:cxnLst>
    <dgm:cxn modelId="{F8F103A6-03CA-4EE4-A898-B507FD0397F4}" srcId="{6185B766-85B5-4D61-A32C-C65475FB9228}" destId="{C79115D8-84C5-4E69-9FFD-FD6C54C5CE6E}" srcOrd="3" destOrd="0" parTransId="{A9718055-4C2F-4CD4-BAB0-3CC5DB208B4B}" sibTransId="{9172B189-ED0E-4640-9F53-F7407AB67037}"/>
    <dgm:cxn modelId="{19370046-7978-43AE-9369-A9963481D9F6}" type="presOf" srcId="{C9A90D16-E64B-4F8F-9E3D-15BE7D636813}" destId="{A1AD7C48-C1A3-4293-887E-BE1A765B1A9C}" srcOrd="0" destOrd="0" presId="urn:microsoft.com/office/officeart/2005/8/layout/hProcess9"/>
    <dgm:cxn modelId="{8C2E30DD-5FF4-493C-B8B7-48416C9D2541}" type="presOf" srcId="{C79115D8-84C5-4E69-9FFD-FD6C54C5CE6E}" destId="{350A3A75-7ED0-423E-8E9A-4ED2515B795D}" srcOrd="0" destOrd="0" presId="urn:microsoft.com/office/officeart/2005/8/layout/hProcess9"/>
    <dgm:cxn modelId="{CE68200D-6877-409C-AFED-095BCE863BA2}" srcId="{6185B766-85B5-4D61-A32C-C65475FB9228}" destId="{C9A90D16-E64B-4F8F-9E3D-15BE7D636813}" srcOrd="2" destOrd="0" parTransId="{CCD90AB0-91B8-4417-8A65-38AE532BCD1C}" sibTransId="{B70E6D7F-4D93-40BB-AEEF-AE7E15591187}"/>
    <dgm:cxn modelId="{5248679C-67F4-4FFC-BF3E-554920B1EB67}" type="presOf" srcId="{6185B766-85B5-4D61-A32C-C65475FB9228}" destId="{F0B37AC8-32A0-49B5-BA82-90AFA7F1CBEE}" srcOrd="0" destOrd="0" presId="urn:microsoft.com/office/officeart/2005/8/layout/hProcess9"/>
    <dgm:cxn modelId="{05598633-4DF8-4F0A-B634-7BAA9C3C7F2E}" type="presOf" srcId="{A4DEE8A7-A4EE-4B56-A2CE-CC33590382B7}" destId="{A7883BB9-50CE-4291-99B8-4123DA3A525A}" srcOrd="0" destOrd="0" presId="urn:microsoft.com/office/officeart/2005/8/layout/hProcess9"/>
    <dgm:cxn modelId="{3E83F280-A4FB-4BAE-9C9A-A3A707BBE7C5}" type="presOf" srcId="{67F170A9-9A2A-4467-9ADA-95AA23F18108}" destId="{63FEF2D4-C91C-4D35-9859-6E41D461299C}" srcOrd="0" destOrd="0" presId="urn:microsoft.com/office/officeart/2005/8/layout/hProcess9"/>
    <dgm:cxn modelId="{73A0EE08-6094-4270-8187-FD52864B0E20}" srcId="{6185B766-85B5-4D61-A32C-C65475FB9228}" destId="{53B628FA-6923-40BB-8D01-D72844FD69C0}" srcOrd="4" destOrd="0" parTransId="{2F3CE2EE-540C-4F85-B110-B47C4787F11F}" sibTransId="{47CCFBE1-42CC-495F-A1C6-710F0C80261D}"/>
    <dgm:cxn modelId="{76914BF7-27D4-4066-9333-BB672CC6CD0B}" type="presOf" srcId="{53B628FA-6923-40BB-8D01-D72844FD69C0}" destId="{4C6A6CAC-A6FC-40BE-AB93-CFEFCF926583}" srcOrd="0" destOrd="0" presId="urn:microsoft.com/office/officeart/2005/8/layout/hProcess9"/>
    <dgm:cxn modelId="{36D3B5C7-E213-4198-B7DA-D6F6781F50B6}" srcId="{6185B766-85B5-4D61-A32C-C65475FB9228}" destId="{A4DEE8A7-A4EE-4B56-A2CE-CC33590382B7}" srcOrd="1" destOrd="0" parTransId="{9984CC46-32B7-4E9A-BEE0-F5022F2602C9}" sibTransId="{53BC9177-A07B-42E0-85EC-0EB93294CD3C}"/>
    <dgm:cxn modelId="{7D142A5D-AD78-45BF-8360-BFCF6E1FDDDD}" srcId="{6185B766-85B5-4D61-A32C-C65475FB9228}" destId="{67F170A9-9A2A-4467-9ADA-95AA23F18108}" srcOrd="0" destOrd="0" parTransId="{56950B6F-2CAC-4D6D-892C-19BA52D12184}" sibTransId="{6783A031-73C3-4AE0-8C93-BE8711DB0B33}"/>
    <dgm:cxn modelId="{6D601A0D-EC9C-4162-AAB1-75B570579E03}" type="presParOf" srcId="{F0B37AC8-32A0-49B5-BA82-90AFA7F1CBEE}" destId="{C913D8B4-DFB6-415A-AE89-09392659C816}" srcOrd="0" destOrd="0" presId="urn:microsoft.com/office/officeart/2005/8/layout/hProcess9"/>
    <dgm:cxn modelId="{83700641-A9D8-4840-A55C-54817E980C5F}" type="presParOf" srcId="{F0B37AC8-32A0-49B5-BA82-90AFA7F1CBEE}" destId="{838F9EB8-6AF7-4A64-8062-7321DBEEE72F}" srcOrd="1" destOrd="0" presId="urn:microsoft.com/office/officeart/2005/8/layout/hProcess9"/>
    <dgm:cxn modelId="{83DDDA2F-B113-4C56-8143-5C712AA9910F}" type="presParOf" srcId="{838F9EB8-6AF7-4A64-8062-7321DBEEE72F}" destId="{63FEF2D4-C91C-4D35-9859-6E41D461299C}" srcOrd="0" destOrd="0" presId="urn:microsoft.com/office/officeart/2005/8/layout/hProcess9"/>
    <dgm:cxn modelId="{7256FB1D-1795-4017-BEB0-A67F89DED731}" type="presParOf" srcId="{838F9EB8-6AF7-4A64-8062-7321DBEEE72F}" destId="{0D569B23-368B-4054-B132-6BA860096D44}" srcOrd="1" destOrd="0" presId="urn:microsoft.com/office/officeart/2005/8/layout/hProcess9"/>
    <dgm:cxn modelId="{1DE4D6D5-F239-4A7F-AF5F-E6B0ABE7248B}" type="presParOf" srcId="{838F9EB8-6AF7-4A64-8062-7321DBEEE72F}" destId="{A7883BB9-50CE-4291-99B8-4123DA3A525A}" srcOrd="2" destOrd="0" presId="urn:microsoft.com/office/officeart/2005/8/layout/hProcess9"/>
    <dgm:cxn modelId="{44C90295-6011-4DAB-88FC-8ACC959B6767}" type="presParOf" srcId="{838F9EB8-6AF7-4A64-8062-7321DBEEE72F}" destId="{EA53CFD6-50FC-4018-8148-9D342AA143BA}" srcOrd="3" destOrd="0" presId="urn:microsoft.com/office/officeart/2005/8/layout/hProcess9"/>
    <dgm:cxn modelId="{9474C2C7-132A-4F60-8B33-05090717896A}" type="presParOf" srcId="{838F9EB8-6AF7-4A64-8062-7321DBEEE72F}" destId="{A1AD7C48-C1A3-4293-887E-BE1A765B1A9C}" srcOrd="4" destOrd="0" presId="urn:microsoft.com/office/officeart/2005/8/layout/hProcess9"/>
    <dgm:cxn modelId="{2118B8AE-3067-49D7-A211-36825F16D4F3}" type="presParOf" srcId="{838F9EB8-6AF7-4A64-8062-7321DBEEE72F}" destId="{32242C7A-A6E9-45E6-93CB-87D57317E613}" srcOrd="5" destOrd="0" presId="urn:microsoft.com/office/officeart/2005/8/layout/hProcess9"/>
    <dgm:cxn modelId="{F9B45430-5F69-41DD-BE22-08D6A4E7864D}" type="presParOf" srcId="{838F9EB8-6AF7-4A64-8062-7321DBEEE72F}" destId="{350A3A75-7ED0-423E-8E9A-4ED2515B795D}" srcOrd="6" destOrd="0" presId="urn:microsoft.com/office/officeart/2005/8/layout/hProcess9"/>
    <dgm:cxn modelId="{B392B674-3515-4C90-B0CB-A5379DB2D17A}" type="presParOf" srcId="{838F9EB8-6AF7-4A64-8062-7321DBEEE72F}" destId="{0379A513-2974-40C3-9871-A5EADE883151}" srcOrd="7" destOrd="0" presId="urn:microsoft.com/office/officeart/2005/8/layout/hProcess9"/>
    <dgm:cxn modelId="{4889AE57-05B5-4749-B0D1-93E209AA3987}" type="presParOf" srcId="{838F9EB8-6AF7-4A64-8062-7321DBEEE72F}" destId="{4C6A6CAC-A6FC-40BE-AB93-CFEFCF926583}" srcOrd="8"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A780A3A-CEFE-4D70-A8A4-4F996BB87613}" type="doc">
      <dgm:prSet loTypeId="urn:microsoft.com/office/officeart/2005/8/layout/pyramid4" loCatId="relationship" qsTypeId="urn:microsoft.com/office/officeart/2005/8/quickstyle/3d2" qsCatId="3D" csTypeId="urn:microsoft.com/office/officeart/2005/8/colors/accent1_2" csCatId="accent1" phldr="1"/>
      <dgm:spPr/>
      <dgm:t>
        <a:bodyPr/>
        <a:lstStyle/>
        <a:p>
          <a:endParaRPr lang="pt-PT"/>
        </a:p>
      </dgm:t>
    </dgm:pt>
    <dgm:pt modelId="{3A1B634A-C2DB-4B3B-856D-1101966EE5D3}">
      <dgm:prSet phldrT="[Texto]"/>
      <dgm:spPr/>
      <dgm:t>
        <a:bodyPr/>
        <a:lstStyle/>
        <a:p>
          <a:r>
            <a:rPr lang="pt-PT" dirty="0">
              <a:solidFill>
                <a:schemeClr val="tx1"/>
              </a:solidFill>
              <a:latin typeface="Jannah" panose="020B0604020202020204" charset="-78"/>
              <a:cs typeface="Jannah" panose="020B0604020202020204" charset="-78"/>
            </a:rPr>
            <a:t>danças</a:t>
          </a:r>
        </a:p>
      </dgm:t>
    </dgm:pt>
    <dgm:pt modelId="{AD941479-FC25-4988-A414-B0CCE8D31295}" type="parTrans" cxnId="{F245EBB6-CDAC-414C-8027-0F33F28533DF}">
      <dgm:prSet/>
      <dgm:spPr/>
      <dgm:t>
        <a:bodyPr/>
        <a:lstStyle/>
        <a:p>
          <a:endParaRPr lang="pt-PT"/>
        </a:p>
      </dgm:t>
    </dgm:pt>
    <dgm:pt modelId="{4E0CFEA5-5E3F-4290-AF06-0112C9EF38C2}" type="sibTrans" cxnId="{F245EBB6-CDAC-414C-8027-0F33F28533DF}">
      <dgm:prSet/>
      <dgm:spPr/>
      <dgm:t>
        <a:bodyPr/>
        <a:lstStyle/>
        <a:p>
          <a:endParaRPr lang="pt-PT"/>
        </a:p>
      </dgm:t>
    </dgm:pt>
    <dgm:pt modelId="{D3D388FE-19FD-42C7-986B-B13992C134B7}">
      <dgm:prSet/>
      <dgm:spPr/>
      <dgm:t>
        <a:bodyPr/>
        <a:lstStyle/>
        <a:p>
          <a:r>
            <a:rPr lang="pt-PT" dirty="0">
              <a:solidFill>
                <a:schemeClr val="tx1"/>
              </a:solidFill>
              <a:latin typeface="Jannah" panose="020B0604020202020204" charset="-78"/>
              <a:cs typeface="Jannah" panose="020B0604020202020204" charset="-78"/>
            </a:rPr>
            <a:t>artesanato</a:t>
          </a:r>
        </a:p>
      </dgm:t>
    </dgm:pt>
    <dgm:pt modelId="{28A9BD70-584D-4678-8D72-3DB183F0AC05}" type="parTrans" cxnId="{ED091B11-E9F1-4658-9A2F-20A9989F1C62}">
      <dgm:prSet/>
      <dgm:spPr/>
      <dgm:t>
        <a:bodyPr/>
        <a:lstStyle/>
        <a:p>
          <a:endParaRPr lang="pt-PT"/>
        </a:p>
      </dgm:t>
    </dgm:pt>
    <dgm:pt modelId="{52098F61-BE72-466B-8DB8-06C7C71A5062}" type="sibTrans" cxnId="{ED091B11-E9F1-4658-9A2F-20A9989F1C62}">
      <dgm:prSet/>
      <dgm:spPr/>
      <dgm:t>
        <a:bodyPr/>
        <a:lstStyle/>
        <a:p>
          <a:endParaRPr lang="pt-PT"/>
        </a:p>
      </dgm:t>
    </dgm:pt>
    <dgm:pt modelId="{3015EE4E-11A8-452D-9634-9BF43210E029}">
      <dgm:prSet/>
      <dgm:spPr/>
      <dgm:t>
        <a:bodyPr/>
        <a:lstStyle/>
        <a:p>
          <a:r>
            <a:rPr lang="pt-PT" dirty="0">
              <a:solidFill>
                <a:schemeClr val="tx1"/>
              </a:solidFill>
              <a:latin typeface="Jannah" panose="020B0604020202020204" charset="-78"/>
              <a:cs typeface="Jannah" panose="020B0604020202020204" charset="-78"/>
            </a:rPr>
            <a:t>trajes</a:t>
          </a:r>
        </a:p>
      </dgm:t>
    </dgm:pt>
    <dgm:pt modelId="{3B7EB9BF-CC35-4C4E-AA17-9E4D2FFD1EE0}" type="parTrans" cxnId="{339F99A7-9849-4199-85DB-9E06826711B0}">
      <dgm:prSet/>
      <dgm:spPr/>
      <dgm:t>
        <a:bodyPr/>
        <a:lstStyle/>
        <a:p>
          <a:endParaRPr lang="pt-PT"/>
        </a:p>
      </dgm:t>
    </dgm:pt>
    <dgm:pt modelId="{F148C03B-E191-4383-BAE6-AFFF0FDB0EA9}" type="sibTrans" cxnId="{339F99A7-9849-4199-85DB-9E06826711B0}">
      <dgm:prSet/>
      <dgm:spPr/>
      <dgm:t>
        <a:bodyPr/>
        <a:lstStyle/>
        <a:p>
          <a:endParaRPr lang="pt-PT"/>
        </a:p>
      </dgm:t>
    </dgm:pt>
    <dgm:pt modelId="{2507FDD2-5E87-4EBF-B244-BABF0F25431E}">
      <dgm:prSet/>
      <dgm:spPr/>
      <dgm:t>
        <a:bodyPr/>
        <a:lstStyle/>
        <a:p>
          <a:r>
            <a:rPr lang="pt-PT" dirty="0">
              <a:solidFill>
                <a:schemeClr val="tx1"/>
              </a:solidFill>
              <a:latin typeface="Jannah" panose="020B0604020202020204" charset="-78"/>
              <a:cs typeface="Jannah" panose="020B0604020202020204" charset="-78"/>
            </a:rPr>
            <a:t>processo de resinificação das tradições</a:t>
          </a:r>
        </a:p>
      </dgm:t>
    </dgm:pt>
    <dgm:pt modelId="{9F2FDCA8-6ACF-43C8-9AD4-6F1E63EC4CAE}" type="parTrans" cxnId="{A40820AC-A06E-4B5B-A795-5288D02AD1F8}">
      <dgm:prSet/>
      <dgm:spPr/>
      <dgm:t>
        <a:bodyPr/>
        <a:lstStyle/>
        <a:p>
          <a:endParaRPr lang="pt-PT"/>
        </a:p>
      </dgm:t>
    </dgm:pt>
    <dgm:pt modelId="{5E179002-9922-43C4-9015-5D487A4E3D27}" type="sibTrans" cxnId="{A40820AC-A06E-4B5B-A795-5288D02AD1F8}">
      <dgm:prSet/>
      <dgm:spPr/>
      <dgm:t>
        <a:bodyPr/>
        <a:lstStyle/>
        <a:p>
          <a:endParaRPr lang="pt-PT"/>
        </a:p>
      </dgm:t>
    </dgm:pt>
    <dgm:pt modelId="{020912D8-70E9-45DD-A433-C77D832245C3}">
      <dgm:prSet/>
      <dgm:spPr/>
      <dgm:t>
        <a:bodyPr/>
        <a:lstStyle/>
        <a:p>
          <a:r>
            <a:rPr lang="pt-PT" dirty="0">
              <a:solidFill>
                <a:schemeClr val="tx1"/>
              </a:solidFill>
              <a:latin typeface="Jannah" panose="020B0604020202020204" charset="-78"/>
              <a:cs typeface="Jannah" panose="020B0604020202020204" charset="-78"/>
            </a:rPr>
            <a:t>gastronomia</a:t>
          </a:r>
        </a:p>
      </dgm:t>
    </dgm:pt>
    <dgm:pt modelId="{FA4ED01A-1E69-4A41-ADEB-4AEFA4EE3480}" type="parTrans" cxnId="{C2F7FD4D-4172-4BF0-A25D-9E672B39CC06}">
      <dgm:prSet/>
      <dgm:spPr/>
      <dgm:t>
        <a:bodyPr/>
        <a:lstStyle/>
        <a:p>
          <a:endParaRPr lang="pt-PT"/>
        </a:p>
      </dgm:t>
    </dgm:pt>
    <dgm:pt modelId="{AB0E0286-6183-48E7-80DA-C20560AB339C}" type="sibTrans" cxnId="{C2F7FD4D-4172-4BF0-A25D-9E672B39CC06}">
      <dgm:prSet/>
      <dgm:spPr/>
      <dgm:t>
        <a:bodyPr/>
        <a:lstStyle/>
        <a:p>
          <a:endParaRPr lang="pt-PT"/>
        </a:p>
      </dgm:t>
    </dgm:pt>
    <dgm:pt modelId="{4A9B55DE-80DF-4258-A728-1996BF0086DE}">
      <dgm:prSet/>
      <dgm:spPr/>
      <dgm:t>
        <a:bodyPr/>
        <a:lstStyle/>
        <a:p>
          <a:r>
            <a:rPr lang="pt-PT" dirty="0">
              <a:solidFill>
                <a:schemeClr val="tx1"/>
              </a:solidFill>
              <a:latin typeface="Jannah" panose="020B0604020202020204" charset="-78"/>
              <a:cs typeface="Jannah" panose="020B0604020202020204" charset="-78"/>
            </a:rPr>
            <a:t>jogos tradicionais</a:t>
          </a:r>
        </a:p>
      </dgm:t>
    </dgm:pt>
    <dgm:pt modelId="{0117A753-2675-4593-A998-1B90EDA6F5C3}" type="parTrans" cxnId="{777F51AF-056C-429B-A7CC-A98839D8767B}">
      <dgm:prSet/>
      <dgm:spPr/>
      <dgm:t>
        <a:bodyPr/>
        <a:lstStyle/>
        <a:p>
          <a:endParaRPr lang="pt-PT"/>
        </a:p>
      </dgm:t>
    </dgm:pt>
    <dgm:pt modelId="{99BB8001-4B6E-415D-B5AF-34993068C195}" type="sibTrans" cxnId="{777F51AF-056C-429B-A7CC-A98839D8767B}">
      <dgm:prSet/>
      <dgm:spPr/>
      <dgm:t>
        <a:bodyPr/>
        <a:lstStyle/>
        <a:p>
          <a:endParaRPr lang="pt-PT"/>
        </a:p>
      </dgm:t>
    </dgm:pt>
    <dgm:pt modelId="{60929A28-F828-4240-A2E5-E1BC89C47FEE}">
      <dgm:prSet/>
      <dgm:spPr/>
      <dgm:t>
        <a:bodyPr/>
        <a:lstStyle/>
        <a:p>
          <a:r>
            <a:rPr lang="pt-PT" dirty="0">
              <a:solidFill>
                <a:schemeClr val="tx1"/>
              </a:solidFill>
              <a:latin typeface="Jannah" panose="020B0604020202020204" charset="-78"/>
              <a:cs typeface="Jannah" panose="020B0604020202020204" charset="-78"/>
            </a:rPr>
            <a:t>romarias</a:t>
          </a:r>
        </a:p>
      </dgm:t>
    </dgm:pt>
    <dgm:pt modelId="{53B1FA81-0E44-4716-A5C9-F10E9B23233D}" type="parTrans" cxnId="{2E6EBF85-7EE5-4AA9-A3D8-246D2DBB1F57}">
      <dgm:prSet/>
      <dgm:spPr/>
      <dgm:t>
        <a:bodyPr/>
        <a:lstStyle/>
        <a:p>
          <a:endParaRPr lang="pt-PT"/>
        </a:p>
      </dgm:t>
    </dgm:pt>
    <dgm:pt modelId="{06DF1D3C-5544-4A59-AEC4-B58BA39F154F}" type="sibTrans" cxnId="{2E6EBF85-7EE5-4AA9-A3D8-246D2DBB1F57}">
      <dgm:prSet/>
      <dgm:spPr/>
      <dgm:t>
        <a:bodyPr/>
        <a:lstStyle/>
        <a:p>
          <a:endParaRPr lang="pt-PT"/>
        </a:p>
      </dgm:t>
    </dgm:pt>
    <dgm:pt modelId="{0ECD3DD9-C98C-4634-94CA-97E8FE4357A3}">
      <dgm:prSet/>
      <dgm:spPr/>
      <dgm:t>
        <a:bodyPr/>
        <a:lstStyle/>
        <a:p>
          <a:r>
            <a:rPr lang="pt-PT" dirty="0" smtClean="0">
              <a:solidFill>
                <a:schemeClr val="tx1"/>
              </a:solidFill>
              <a:latin typeface="Jannah" panose="020B0604020202020204" charset="-78"/>
              <a:cs typeface="Jannah" panose="020B0604020202020204" charset="-78"/>
            </a:rPr>
            <a:t>lendas</a:t>
          </a:r>
          <a:endParaRPr lang="pt-PT" dirty="0">
            <a:solidFill>
              <a:schemeClr val="tx1"/>
            </a:solidFill>
            <a:latin typeface="Jannah" panose="020B0604020202020204" charset="-78"/>
            <a:cs typeface="Jannah" panose="020B0604020202020204" charset="-78"/>
          </a:endParaRPr>
        </a:p>
      </dgm:t>
    </dgm:pt>
    <dgm:pt modelId="{A950773F-E41A-4451-AA44-840E7436A281}" type="parTrans" cxnId="{57F621E5-B9AF-4702-AAB1-0E4323E37146}">
      <dgm:prSet/>
      <dgm:spPr/>
      <dgm:t>
        <a:bodyPr/>
        <a:lstStyle/>
        <a:p>
          <a:endParaRPr lang="pt-PT"/>
        </a:p>
      </dgm:t>
    </dgm:pt>
    <dgm:pt modelId="{D3F0E2B1-0A87-404E-AA63-2A5FAE9B6A48}" type="sibTrans" cxnId="{57F621E5-B9AF-4702-AAB1-0E4323E37146}">
      <dgm:prSet/>
      <dgm:spPr/>
      <dgm:t>
        <a:bodyPr/>
        <a:lstStyle/>
        <a:p>
          <a:endParaRPr lang="pt-PT"/>
        </a:p>
      </dgm:t>
    </dgm:pt>
    <dgm:pt modelId="{5195909B-89D9-495F-BF4D-6DDBDF49DDBF}">
      <dgm:prSet/>
      <dgm:spPr/>
      <dgm:t>
        <a:bodyPr/>
        <a:lstStyle/>
        <a:p>
          <a:r>
            <a:rPr lang="pt-PT" dirty="0" smtClean="0">
              <a:solidFill>
                <a:schemeClr val="tx1"/>
              </a:solidFill>
              <a:latin typeface="Jannah" panose="020B0604020202020204" charset="-78"/>
              <a:cs typeface="Jannah" panose="020B0604020202020204" charset="-78"/>
            </a:rPr>
            <a:t>ditados </a:t>
          </a:r>
          <a:r>
            <a:rPr lang="pt-PT" dirty="0">
              <a:solidFill>
                <a:schemeClr val="tx1"/>
              </a:solidFill>
              <a:latin typeface="Jannah" panose="020B0604020202020204" charset="-78"/>
              <a:cs typeface="Jannah" panose="020B0604020202020204" charset="-78"/>
            </a:rPr>
            <a:t>Populares</a:t>
          </a:r>
        </a:p>
      </dgm:t>
    </dgm:pt>
    <dgm:pt modelId="{E0E3FBDE-0A87-4D82-B37B-8A6AB2113367}" type="parTrans" cxnId="{9D3E466D-E0E5-4E31-BB1F-0F8E1EA46CEE}">
      <dgm:prSet/>
      <dgm:spPr/>
      <dgm:t>
        <a:bodyPr/>
        <a:lstStyle/>
        <a:p>
          <a:endParaRPr lang="pt-PT"/>
        </a:p>
      </dgm:t>
    </dgm:pt>
    <dgm:pt modelId="{36478501-8949-42D8-A639-6352B5A1BCE9}" type="sibTrans" cxnId="{9D3E466D-E0E5-4E31-BB1F-0F8E1EA46CEE}">
      <dgm:prSet/>
      <dgm:spPr/>
      <dgm:t>
        <a:bodyPr/>
        <a:lstStyle/>
        <a:p>
          <a:endParaRPr lang="pt-PT"/>
        </a:p>
      </dgm:t>
    </dgm:pt>
    <dgm:pt modelId="{8B232E6D-0D18-4AB2-B692-EB5EF96381C3}" type="pres">
      <dgm:prSet presAssocID="{DA780A3A-CEFE-4D70-A8A4-4F996BB87613}" presName="compositeShape" presStyleCnt="0">
        <dgm:presLayoutVars>
          <dgm:chMax val="9"/>
          <dgm:dir/>
          <dgm:resizeHandles val="exact"/>
        </dgm:presLayoutVars>
      </dgm:prSet>
      <dgm:spPr/>
      <dgm:t>
        <a:bodyPr/>
        <a:lstStyle/>
        <a:p>
          <a:endParaRPr lang="pt-PT"/>
        </a:p>
      </dgm:t>
    </dgm:pt>
    <dgm:pt modelId="{A669DE43-F6D0-4D4C-A3F5-DF0779E336FA}" type="pres">
      <dgm:prSet presAssocID="{DA780A3A-CEFE-4D70-A8A4-4F996BB87613}" presName="triangle1" presStyleLbl="node1" presStyleIdx="0" presStyleCnt="9" custLinFactNeighborX="1936" custLinFactNeighborY="2376">
        <dgm:presLayoutVars>
          <dgm:bulletEnabled val="1"/>
        </dgm:presLayoutVars>
      </dgm:prSet>
      <dgm:spPr/>
      <dgm:t>
        <a:bodyPr/>
        <a:lstStyle/>
        <a:p>
          <a:endParaRPr lang="pt-PT"/>
        </a:p>
      </dgm:t>
    </dgm:pt>
    <dgm:pt modelId="{EA52A6C5-D9CD-421F-8F2C-4F0D1E62ACF8}" type="pres">
      <dgm:prSet presAssocID="{DA780A3A-CEFE-4D70-A8A4-4F996BB87613}" presName="triangle2" presStyleLbl="node1" presStyleIdx="1" presStyleCnt="9">
        <dgm:presLayoutVars>
          <dgm:bulletEnabled val="1"/>
        </dgm:presLayoutVars>
      </dgm:prSet>
      <dgm:spPr/>
      <dgm:t>
        <a:bodyPr/>
        <a:lstStyle/>
        <a:p>
          <a:endParaRPr lang="pt-PT"/>
        </a:p>
      </dgm:t>
    </dgm:pt>
    <dgm:pt modelId="{351175DD-E884-4E3C-97DB-ABD9D1DDF9B2}" type="pres">
      <dgm:prSet presAssocID="{DA780A3A-CEFE-4D70-A8A4-4F996BB87613}" presName="triangle3" presStyleLbl="node1" presStyleIdx="2" presStyleCnt="9" custLinFactNeighborX="697" custLinFactNeighborY="2438">
        <dgm:presLayoutVars>
          <dgm:bulletEnabled val="1"/>
        </dgm:presLayoutVars>
      </dgm:prSet>
      <dgm:spPr/>
      <dgm:t>
        <a:bodyPr/>
        <a:lstStyle/>
        <a:p>
          <a:endParaRPr lang="pt-PT"/>
        </a:p>
      </dgm:t>
    </dgm:pt>
    <dgm:pt modelId="{9302F246-8D85-41F1-9846-B7A66FB701C3}" type="pres">
      <dgm:prSet presAssocID="{DA780A3A-CEFE-4D70-A8A4-4F996BB87613}" presName="triangle4" presStyleLbl="node1" presStyleIdx="3" presStyleCnt="9" custLinFactNeighborX="-2048" custLinFactNeighborY="2070">
        <dgm:presLayoutVars>
          <dgm:bulletEnabled val="1"/>
        </dgm:presLayoutVars>
      </dgm:prSet>
      <dgm:spPr/>
      <dgm:t>
        <a:bodyPr/>
        <a:lstStyle/>
        <a:p>
          <a:endParaRPr lang="pt-PT"/>
        </a:p>
      </dgm:t>
    </dgm:pt>
    <dgm:pt modelId="{D350B95F-BC63-4853-9711-5B8DEFABC39E}" type="pres">
      <dgm:prSet presAssocID="{DA780A3A-CEFE-4D70-A8A4-4F996BB87613}" presName="triangle5" presStyleLbl="node1" presStyleIdx="4" presStyleCnt="9">
        <dgm:presLayoutVars>
          <dgm:bulletEnabled val="1"/>
        </dgm:presLayoutVars>
      </dgm:prSet>
      <dgm:spPr/>
      <dgm:t>
        <a:bodyPr/>
        <a:lstStyle/>
        <a:p>
          <a:endParaRPr lang="pt-PT"/>
        </a:p>
      </dgm:t>
    </dgm:pt>
    <dgm:pt modelId="{A85F1E0B-29C6-48D9-B4A2-4962F9089DCD}" type="pres">
      <dgm:prSet presAssocID="{DA780A3A-CEFE-4D70-A8A4-4F996BB87613}" presName="triangle6" presStyleLbl="node1" presStyleIdx="5" presStyleCnt="9" custLinFactNeighborX="697" custLinFactNeighborY="-888">
        <dgm:presLayoutVars>
          <dgm:bulletEnabled val="1"/>
        </dgm:presLayoutVars>
      </dgm:prSet>
      <dgm:spPr/>
      <dgm:t>
        <a:bodyPr/>
        <a:lstStyle/>
        <a:p>
          <a:endParaRPr lang="pt-PT"/>
        </a:p>
      </dgm:t>
    </dgm:pt>
    <dgm:pt modelId="{9247E22B-5B5E-4E1B-A2E1-5420D6CBB408}" type="pres">
      <dgm:prSet presAssocID="{DA780A3A-CEFE-4D70-A8A4-4F996BB87613}" presName="triangle7" presStyleLbl="node1" presStyleIdx="6" presStyleCnt="9">
        <dgm:presLayoutVars>
          <dgm:bulletEnabled val="1"/>
        </dgm:presLayoutVars>
      </dgm:prSet>
      <dgm:spPr/>
      <dgm:t>
        <a:bodyPr/>
        <a:lstStyle/>
        <a:p>
          <a:endParaRPr lang="pt-PT"/>
        </a:p>
      </dgm:t>
    </dgm:pt>
    <dgm:pt modelId="{71822F96-A521-46DE-AE9E-05FE75D8D010}" type="pres">
      <dgm:prSet presAssocID="{DA780A3A-CEFE-4D70-A8A4-4F996BB87613}" presName="triangle8" presStyleLbl="node1" presStyleIdx="7" presStyleCnt="9" custLinFactNeighborX="-1393" custLinFactNeighborY="4640">
        <dgm:presLayoutVars>
          <dgm:bulletEnabled val="1"/>
        </dgm:presLayoutVars>
      </dgm:prSet>
      <dgm:spPr/>
      <dgm:t>
        <a:bodyPr/>
        <a:lstStyle/>
        <a:p>
          <a:endParaRPr lang="pt-PT"/>
        </a:p>
      </dgm:t>
    </dgm:pt>
    <dgm:pt modelId="{264C450B-E063-419E-847B-5654E9C2863B}" type="pres">
      <dgm:prSet presAssocID="{DA780A3A-CEFE-4D70-A8A4-4F996BB87613}" presName="triangle9" presStyleLbl="node1" presStyleIdx="8" presStyleCnt="9">
        <dgm:presLayoutVars>
          <dgm:bulletEnabled val="1"/>
        </dgm:presLayoutVars>
      </dgm:prSet>
      <dgm:spPr/>
      <dgm:t>
        <a:bodyPr/>
        <a:lstStyle/>
        <a:p>
          <a:endParaRPr lang="pt-PT"/>
        </a:p>
      </dgm:t>
    </dgm:pt>
  </dgm:ptLst>
  <dgm:cxnLst>
    <dgm:cxn modelId="{339F99A7-9849-4199-85DB-9E06826711B0}" srcId="{DA780A3A-CEFE-4D70-A8A4-4F996BB87613}" destId="{3015EE4E-11A8-452D-9634-9BF43210E029}" srcOrd="5" destOrd="0" parTransId="{3B7EB9BF-CC35-4C4E-AA17-9E4D2FFD1EE0}" sibTransId="{F148C03B-E191-4383-BAE6-AFFF0FDB0EA9}"/>
    <dgm:cxn modelId="{0761A6B3-9DE5-4B96-BA3D-50E7AEB8FB5F}" type="presOf" srcId="{60929A28-F828-4240-A2E5-E1BC89C47FEE}" destId="{9302F246-8D85-41F1-9846-B7A66FB701C3}" srcOrd="0" destOrd="0" presId="urn:microsoft.com/office/officeart/2005/8/layout/pyramid4"/>
    <dgm:cxn modelId="{BAC2BB17-3BF5-4DCE-A430-E219D4785D97}" type="presOf" srcId="{020912D8-70E9-45DD-A433-C77D832245C3}" destId="{EA52A6C5-D9CD-421F-8F2C-4F0D1E62ACF8}" srcOrd="0" destOrd="0" presId="urn:microsoft.com/office/officeart/2005/8/layout/pyramid4"/>
    <dgm:cxn modelId="{18C0DF8C-B10E-47A8-B9A2-38148629C8FB}" type="presOf" srcId="{DA780A3A-CEFE-4D70-A8A4-4F996BB87613}" destId="{8B232E6D-0D18-4AB2-B692-EB5EF96381C3}" srcOrd="0" destOrd="0" presId="urn:microsoft.com/office/officeart/2005/8/layout/pyramid4"/>
    <dgm:cxn modelId="{85453E41-9969-4BB8-A4D6-4C3B46F88E8D}" type="presOf" srcId="{4A9B55DE-80DF-4258-A728-1996BF0086DE}" destId="{351175DD-E884-4E3C-97DB-ABD9D1DDF9B2}" srcOrd="0" destOrd="0" presId="urn:microsoft.com/office/officeart/2005/8/layout/pyramid4"/>
    <dgm:cxn modelId="{091E3446-7F9D-4C3A-9C37-6409B6851814}" type="presOf" srcId="{2507FDD2-5E87-4EBF-B244-BABF0F25431E}" destId="{A669DE43-F6D0-4D4C-A3F5-DF0779E336FA}" srcOrd="0" destOrd="0" presId="urn:microsoft.com/office/officeart/2005/8/layout/pyramid4"/>
    <dgm:cxn modelId="{5C4EE47D-CD1B-496F-BF19-EE3B4102732B}" type="presOf" srcId="{5195909B-89D9-495F-BF4D-6DDBDF49DDBF}" destId="{264C450B-E063-419E-847B-5654E9C2863B}" srcOrd="0" destOrd="0" presId="urn:microsoft.com/office/officeart/2005/8/layout/pyramid4"/>
    <dgm:cxn modelId="{57F621E5-B9AF-4702-AAB1-0E4323E37146}" srcId="{DA780A3A-CEFE-4D70-A8A4-4F996BB87613}" destId="{0ECD3DD9-C98C-4634-94CA-97E8FE4357A3}" srcOrd="7" destOrd="0" parTransId="{A950773F-E41A-4451-AA44-840E7436A281}" sibTransId="{D3F0E2B1-0A87-404E-AA63-2A5FAE9B6A48}"/>
    <dgm:cxn modelId="{7670D7D8-7F25-4B3D-A706-8D052550418A}" type="presOf" srcId="{0ECD3DD9-C98C-4634-94CA-97E8FE4357A3}" destId="{71822F96-A521-46DE-AE9E-05FE75D8D010}" srcOrd="0" destOrd="0" presId="urn:microsoft.com/office/officeart/2005/8/layout/pyramid4"/>
    <dgm:cxn modelId="{53A9E37D-0DDF-440C-8C76-2C8DB9E8B82F}" type="presOf" srcId="{3015EE4E-11A8-452D-9634-9BF43210E029}" destId="{A85F1E0B-29C6-48D9-B4A2-4962F9089DCD}" srcOrd="0" destOrd="0" presId="urn:microsoft.com/office/officeart/2005/8/layout/pyramid4"/>
    <dgm:cxn modelId="{597BED77-AD7E-4C4D-BB31-DC58A9FA6C7F}" type="presOf" srcId="{D3D388FE-19FD-42C7-986B-B13992C134B7}" destId="{9247E22B-5B5E-4E1B-A2E1-5420D6CBB408}" srcOrd="0" destOrd="0" presId="urn:microsoft.com/office/officeart/2005/8/layout/pyramid4"/>
    <dgm:cxn modelId="{F245EBB6-CDAC-414C-8027-0F33F28533DF}" srcId="{DA780A3A-CEFE-4D70-A8A4-4F996BB87613}" destId="{3A1B634A-C2DB-4B3B-856D-1101966EE5D3}" srcOrd="4" destOrd="0" parTransId="{AD941479-FC25-4988-A414-B0CCE8D31295}" sibTransId="{4E0CFEA5-5E3F-4290-AF06-0112C9EF38C2}"/>
    <dgm:cxn modelId="{A40820AC-A06E-4B5B-A795-5288D02AD1F8}" srcId="{DA780A3A-CEFE-4D70-A8A4-4F996BB87613}" destId="{2507FDD2-5E87-4EBF-B244-BABF0F25431E}" srcOrd="0" destOrd="0" parTransId="{9F2FDCA8-6ACF-43C8-9AD4-6F1E63EC4CAE}" sibTransId="{5E179002-9922-43C4-9015-5D487A4E3D27}"/>
    <dgm:cxn modelId="{9D3E466D-E0E5-4E31-BB1F-0F8E1EA46CEE}" srcId="{DA780A3A-CEFE-4D70-A8A4-4F996BB87613}" destId="{5195909B-89D9-495F-BF4D-6DDBDF49DDBF}" srcOrd="8" destOrd="0" parTransId="{E0E3FBDE-0A87-4D82-B37B-8A6AB2113367}" sibTransId="{36478501-8949-42D8-A639-6352B5A1BCE9}"/>
    <dgm:cxn modelId="{ED091B11-E9F1-4658-9A2F-20A9989F1C62}" srcId="{DA780A3A-CEFE-4D70-A8A4-4F996BB87613}" destId="{D3D388FE-19FD-42C7-986B-B13992C134B7}" srcOrd="6" destOrd="0" parTransId="{28A9BD70-584D-4678-8D72-3DB183F0AC05}" sibTransId="{52098F61-BE72-466B-8DB8-06C7C71A5062}"/>
    <dgm:cxn modelId="{506F0573-F5EA-44D3-99EE-CDF7AE5F879D}" type="presOf" srcId="{3A1B634A-C2DB-4B3B-856D-1101966EE5D3}" destId="{D350B95F-BC63-4853-9711-5B8DEFABC39E}" srcOrd="0" destOrd="0" presId="urn:microsoft.com/office/officeart/2005/8/layout/pyramid4"/>
    <dgm:cxn modelId="{2E6EBF85-7EE5-4AA9-A3D8-246D2DBB1F57}" srcId="{DA780A3A-CEFE-4D70-A8A4-4F996BB87613}" destId="{60929A28-F828-4240-A2E5-E1BC89C47FEE}" srcOrd="3" destOrd="0" parTransId="{53B1FA81-0E44-4716-A5C9-F10E9B23233D}" sibTransId="{06DF1D3C-5544-4A59-AEC4-B58BA39F154F}"/>
    <dgm:cxn modelId="{C2F7FD4D-4172-4BF0-A25D-9E672B39CC06}" srcId="{DA780A3A-CEFE-4D70-A8A4-4F996BB87613}" destId="{020912D8-70E9-45DD-A433-C77D832245C3}" srcOrd="1" destOrd="0" parTransId="{FA4ED01A-1E69-4A41-ADEB-4AEFA4EE3480}" sibTransId="{AB0E0286-6183-48E7-80DA-C20560AB339C}"/>
    <dgm:cxn modelId="{777F51AF-056C-429B-A7CC-A98839D8767B}" srcId="{DA780A3A-CEFE-4D70-A8A4-4F996BB87613}" destId="{4A9B55DE-80DF-4258-A728-1996BF0086DE}" srcOrd="2" destOrd="0" parTransId="{0117A753-2675-4593-A998-1B90EDA6F5C3}" sibTransId="{99BB8001-4B6E-415D-B5AF-34993068C195}"/>
    <dgm:cxn modelId="{BBAAF238-0EDC-4A3B-AC38-7BF0E3BBAA0A}" type="presParOf" srcId="{8B232E6D-0D18-4AB2-B692-EB5EF96381C3}" destId="{A669DE43-F6D0-4D4C-A3F5-DF0779E336FA}" srcOrd="0" destOrd="0" presId="urn:microsoft.com/office/officeart/2005/8/layout/pyramid4"/>
    <dgm:cxn modelId="{5514B584-345D-4D04-9E54-9B2AEFEE43CD}" type="presParOf" srcId="{8B232E6D-0D18-4AB2-B692-EB5EF96381C3}" destId="{EA52A6C5-D9CD-421F-8F2C-4F0D1E62ACF8}" srcOrd="1" destOrd="0" presId="urn:microsoft.com/office/officeart/2005/8/layout/pyramid4"/>
    <dgm:cxn modelId="{2B6B1994-E83B-40CD-AFE4-CB53DEC735D6}" type="presParOf" srcId="{8B232E6D-0D18-4AB2-B692-EB5EF96381C3}" destId="{351175DD-E884-4E3C-97DB-ABD9D1DDF9B2}" srcOrd="2" destOrd="0" presId="urn:microsoft.com/office/officeart/2005/8/layout/pyramid4"/>
    <dgm:cxn modelId="{974734C6-3C66-4B6A-ACFF-E1D7356C108F}" type="presParOf" srcId="{8B232E6D-0D18-4AB2-B692-EB5EF96381C3}" destId="{9302F246-8D85-41F1-9846-B7A66FB701C3}" srcOrd="3" destOrd="0" presId="urn:microsoft.com/office/officeart/2005/8/layout/pyramid4"/>
    <dgm:cxn modelId="{C939D909-A6BE-47BC-AC97-05BD48CF59F5}" type="presParOf" srcId="{8B232E6D-0D18-4AB2-B692-EB5EF96381C3}" destId="{D350B95F-BC63-4853-9711-5B8DEFABC39E}" srcOrd="4" destOrd="0" presId="urn:microsoft.com/office/officeart/2005/8/layout/pyramid4"/>
    <dgm:cxn modelId="{53AD1899-E644-4F72-8EA0-BD6A79156C7E}" type="presParOf" srcId="{8B232E6D-0D18-4AB2-B692-EB5EF96381C3}" destId="{A85F1E0B-29C6-48D9-B4A2-4962F9089DCD}" srcOrd="5" destOrd="0" presId="urn:microsoft.com/office/officeart/2005/8/layout/pyramid4"/>
    <dgm:cxn modelId="{1788D052-8379-40B4-9BA7-39B8B02A23A2}" type="presParOf" srcId="{8B232E6D-0D18-4AB2-B692-EB5EF96381C3}" destId="{9247E22B-5B5E-4E1B-A2E1-5420D6CBB408}" srcOrd="6" destOrd="0" presId="urn:microsoft.com/office/officeart/2005/8/layout/pyramid4"/>
    <dgm:cxn modelId="{51510B61-CB6F-4C1B-8A52-5E51ADF1A947}" type="presParOf" srcId="{8B232E6D-0D18-4AB2-B692-EB5EF96381C3}" destId="{71822F96-A521-46DE-AE9E-05FE75D8D010}" srcOrd="7" destOrd="0" presId="urn:microsoft.com/office/officeart/2005/8/layout/pyramid4"/>
    <dgm:cxn modelId="{D91E2E3D-E37A-48C8-BAAA-C00A0F9FFF90}" type="presParOf" srcId="{8B232E6D-0D18-4AB2-B692-EB5EF96381C3}" destId="{264C450B-E063-419E-847B-5654E9C2863B}" srcOrd="8" destOrd="0" presId="urn:microsoft.com/office/officeart/2005/8/layout/pyramid4"/>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5AB752E-5E45-4EAA-AF46-7C2A270C8C00}"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pt-PT"/>
        </a:p>
      </dgm:t>
    </dgm:pt>
    <dgm:pt modelId="{3FC26AB5-09FF-487F-A742-8492FAFA9207}">
      <dgm:prSet phldrT="[Texto]"/>
      <dgm:spPr/>
      <dgm:t>
        <a:bodyPr/>
        <a:lstStyle/>
        <a:p>
          <a:r>
            <a:rPr lang="pt-PT" dirty="0"/>
            <a:t> </a:t>
          </a:r>
          <a:r>
            <a:rPr lang="pt-PT" dirty="0" smtClean="0">
              <a:solidFill>
                <a:schemeClr val="tx1"/>
              </a:solidFill>
              <a:latin typeface="Jannah" panose="020B0604020202020204" charset="-78"/>
              <a:cs typeface="Jannah" panose="020B0604020202020204" charset="-78"/>
            </a:rPr>
            <a:t>Literatura </a:t>
          </a:r>
          <a:r>
            <a:rPr lang="pt-PT" dirty="0">
              <a:solidFill>
                <a:schemeClr val="tx1"/>
              </a:solidFill>
              <a:latin typeface="Jannah" panose="020B0604020202020204" charset="-78"/>
              <a:cs typeface="Jannah" panose="020B0604020202020204" charset="-78"/>
            </a:rPr>
            <a:t>oral tradicional </a:t>
          </a:r>
        </a:p>
      </dgm:t>
    </dgm:pt>
    <dgm:pt modelId="{C54EBB79-7891-4F7C-A149-4253A4D1349E}" type="parTrans" cxnId="{A7D65E59-AF3E-4AA3-A81B-B959EBFE5E37}">
      <dgm:prSet/>
      <dgm:spPr/>
      <dgm:t>
        <a:bodyPr/>
        <a:lstStyle/>
        <a:p>
          <a:endParaRPr lang="pt-PT"/>
        </a:p>
      </dgm:t>
    </dgm:pt>
    <dgm:pt modelId="{A4AEA752-4117-480B-83EE-121C8ADE0E11}" type="sibTrans" cxnId="{A7D65E59-AF3E-4AA3-A81B-B959EBFE5E37}">
      <dgm:prSet/>
      <dgm:spPr/>
      <dgm:t>
        <a:bodyPr/>
        <a:lstStyle/>
        <a:p>
          <a:endParaRPr lang="pt-PT"/>
        </a:p>
      </dgm:t>
    </dgm:pt>
    <dgm:pt modelId="{FFFBB6C5-9EF9-49DB-B8B6-40C9C69ACF11}">
      <dgm:prSet phldrT="[Texto]"/>
      <dgm:spPr/>
      <dgm:t>
        <a:bodyPr/>
        <a:lstStyle/>
        <a:p>
          <a:r>
            <a:rPr lang="pt-PT" dirty="0">
              <a:solidFill>
                <a:schemeClr val="tx1"/>
              </a:solidFill>
              <a:latin typeface="Jannah" panose="020B0604020202020204" charset="-78"/>
              <a:cs typeface="Jannah" panose="020B0604020202020204" charset="-78"/>
            </a:rPr>
            <a:t>Cancioneiros,</a:t>
          </a:r>
          <a:r>
            <a:rPr lang="pt-PT" dirty="0"/>
            <a:t> </a:t>
          </a:r>
        </a:p>
      </dgm:t>
    </dgm:pt>
    <dgm:pt modelId="{EF06D7D5-32C3-446A-8FD3-D63D3A122350}" type="parTrans" cxnId="{923A5555-F306-48CB-A5D2-AB6373245F60}">
      <dgm:prSet/>
      <dgm:spPr/>
      <dgm:t>
        <a:bodyPr/>
        <a:lstStyle/>
        <a:p>
          <a:endParaRPr lang="pt-PT"/>
        </a:p>
      </dgm:t>
    </dgm:pt>
    <dgm:pt modelId="{FA15BE00-7C0D-4683-A857-0AA95C5D8218}" type="sibTrans" cxnId="{923A5555-F306-48CB-A5D2-AB6373245F60}">
      <dgm:prSet/>
      <dgm:spPr/>
      <dgm:t>
        <a:bodyPr/>
        <a:lstStyle/>
        <a:p>
          <a:endParaRPr lang="pt-PT"/>
        </a:p>
      </dgm:t>
    </dgm:pt>
    <dgm:pt modelId="{76AF4462-875A-4E4B-89AD-18BFC4EAA65D}">
      <dgm:prSet phldrT="[Texto]"/>
      <dgm:spPr/>
      <dgm:t>
        <a:bodyPr/>
        <a:lstStyle/>
        <a:p>
          <a:r>
            <a:rPr lang="pt-PT" dirty="0" smtClean="0">
              <a:solidFill>
                <a:schemeClr val="tx1"/>
              </a:solidFill>
              <a:latin typeface="Jannah" panose="020B0604020202020204" charset="-78"/>
              <a:cs typeface="Jannah" panose="020B0604020202020204" charset="-78"/>
            </a:rPr>
            <a:t>Ensalmos</a:t>
          </a:r>
          <a:endParaRPr lang="pt-PT" dirty="0">
            <a:solidFill>
              <a:schemeClr val="tx1"/>
            </a:solidFill>
            <a:latin typeface="Jannah" panose="020B0604020202020204" charset="-78"/>
            <a:cs typeface="Jannah" panose="020B0604020202020204" charset="-78"/>
          </a:endParaRPr>
        </a:p>
      </dgm:t>
    </dgm:pt>
    <dgm:pt modelId="{C7E5E5CA-028C-4B29-8ADE-110CF07F1F67}" type="parTrans" cxnId="{9193FFBE-A0FA-4586-81CD-99376BB9B183}">
      <dgm:prSet/>
      <dgm:spPr/>
      <dgm:t>
        <a:bodyPr/>
        <a:lstStyle/>
        <a:p>
          <a:endParaRPr lang="pt-PT"/>
        </a:p>
      </dgm:t>
    </dgm:pt>
    <dgm:pt modelId="{F451722D-80F6-4AB2-9913-B2D464CF3291}" type="sibTrans" cxnId="{9193FFBE-A0FA-4586-81CD-99376BB9B183}">
      <dgm:prSet/>
      <dgm:spPr/>
      <dgm:t>
        <a:bodyPr/>
        <a:lstStyle/>
        <a:p>
          <a:endParaRPr lang="pt-PT"/>
        </a:p>
      </dgm:t>
    </dgm:pt>
    <dgm:pt modelId="{4E666EB0-AF52-4DED-8BDA-DB8BEB693E13}">
      <dgm:prSet/>
      <dgm:spPr/>
      <dgm:t>
        <a:bodyPr/>
        <a:lstStyle/>
        <a:p>
          <a:r>
            <a:rPr lang="pt-PT" dirty="0" smtClean="0">
              <a:solidFill>
                <a:schemeClr val="tx1"/>
              </a:solidFill>
              <a:latin typeface="Jannah" panose="020B0604020202020204" charset="-78"/>
              <a:cs typeface="Jannah" panose="020B0604020202020204" charset="-78"/>
            </a:rPr>
            <a:t>Romanceiros</a:t>
          </a:r>
          <a:r>
            <a:rPr lang="pt-PT" dirty="0">
              <a:solidFill>
                <a:schemeClr val="tx1"/>
              </a:solidFill>
              <a:latin typeface="Jannah" panose="020B0604020202020204" charset="-78"/>
              <a:cs typeface="Jannah" panose="020B0604020202020204" charset="-78"/>
            </a:rPr>
            <a:t>, contos populares, </a:t>
          </a:r>
        </a:p>
      </dgm:t>
    </dgm:pt>
    <dgm:pt modelId="{C808AA9B-72AB-4BFF-A219-4D3B90C6D3A5}" type="parTrans" cxnId="{D4607A12-92D5-4999-AFA5-D2C153A07FD8}">
      <dgm:prSet/>
      <dgm:spPr/>
      <dgm:t>
        <a:bodyPr/>
        <a:lstStyle/>
        <a:p>
          <a:endParaRPr lang="pt-PT"/>
        </a:p>
      </dgm:t>
    </dgm:pt>
    <dgm:pt modelId="{C3FDFE1D-555C-41D4-9A03-89BE3D08E46D}" type="sibTrans" cxnId="{D4607A12-92D5-4999-AFA5-D2C153A07FD8}">
      <dgm:prSet/>
      <dgm:spPr/>
      <dgm:t>
        <a:bodyPr/>
        <a:lstStyle/>
        <a:p>
          <a:endParaRPr lang="pt-PT"/>
        </a:p>
      </dgm:t>
    </dgm:pt>
    <dgm:pt modelId="{B281047C-7A10-45A3-9D42-69CE3840AE31}">
      <dgm:prSet/>
      <dgm:spPr/>
      <dgm:t>
        <a:bodyPr/>
        <a:lstStyle/>
        <a:p>
          <a:r>
            <a:rPr lang="pt-PT" dirty="0" smtClean="0">
              <a:solidFill>
                <a:schemeClr val="tx1"/>
              </a:solidFill>
              <a:latin typeface="Jannah" panose="020B0604020202020204" charset="-78"/>
              <a:cs typeface="Jannah" panose="020B0604020202020204" charset="-78"/>
            </a:rPr>
            <a:t>Rezas</a:t>
          </a:r>
          <a:endParaRPr lang="pt-PT" dirty="0">
            <a:solidFill>
              <a:schemeClr val="tx1"/>
            </a:solidFill>
            <a:latin typeface="Jannah" panose="020B0604020202020204" charset="-78"/>
            <a:cs typeface="Jannah" panose="020B0604020202020204" charset="-78"/>
          </a:endParaRPr>
        </a:p>
      </dgm:t>
    </dgm:pt>
    <dgm:pt modelId="{5BB566F8-C1E8-43C9-AA52-3D5798380BDC}" type="parTrans" cxnId="{9C5B870F-0ABB-4A17-9031-64E684F57C60}">
      <dgm:prSet/>
      <dgm:spPr/>
      <dgm:t>
        <a:bodyPr/>
        <a:lstStyle/>
        <a:p>
          <a:endParaRPr lang="pt-PT"/>
        </a:p>
      </dgm:t>
    </dgm:pt>
    <dgm:pt modelId="{E7638B34-D31D-4208-BCC0-2B61C82AC416}" type="sibTrans" cxnId="{9C5B870F-0ABB-4A17-9031-64E684F57C60}">
      <dgm:prSet/>
      <dgm:spPr/>
      <dgm:t>
        <a:bodyPr/>
        <a:lstStyle/>
        <a:p>
          <a:endParaRPr lang="pt-PT"/>
        </a:p>
      </dgm:t>
    </dgm:pt>
    <dgm:pt modelId="{4504C035-E72C-4EA0-B8CF-DF1B7114BC3B}">
      <dgm:prSet/>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pt-PT" dirty="0" smtClean="0">
              <a:solidFill>
                <a:schemeClr val="tx1"/>
              </a:solidFill>
              <a:latin typeface="Jannah" panose="020B0604020202020204" charset="-78"/>
              <a:cs typeface="Jannah" panose="020B0604020202020204" charset="-78"/>
            </a:rPr>
            <a:t>Paremiologia</a:t>
          </a:r>
          <a:r>
            <a:rPr lang="pt-PT" dirty="0">
              <a:solidFill>
                <a:schemeClr val="tx1"/>
              </a:solidFill>
              <a:latin typeface="Jannah" panose="020B0604020202020204" charset="-78"/>
              <a:cs typeface="Jannah" panose="020B0604020202020204" charset="-78"/>
            </a:rPr>
            <a:t>,</a:t>
          </a:r>
        </a:p>
        <a:p>
          <a:pPr defTabSz="711200">
            <a:lnSpc>
              <a:spcPct val="90000"/>
            </a:lnSpc>
            <a:spcBef>
              <a:spcPct val="0"/>
            </a:spcBef>
            <a:spcAft>
              <a:spcPct val="35000"/>
            </a:spcAft>
          </a:pPr>
          <a:endParaRPr lang="pt-PT" dirty="0"/>
        </a:p>
      </dgm:t>
    </dgm:pt>
    <dgm:pt modelId="{BCE1319F-F64F-4988-84C8-665A99FAA212}" type="parTrans" cxnId="{64BA60DD-4D4B-4C95-93C4-ABA0270904AF}">
      <dgm:prSet/>
      <dgm:spPr/>
      <dgm:t>
        <a:bodyPr/>
        <a:lstStyle/>
        <a:p>
          <a:endParaRPr lang="pt-PT"/>
        </a:p>
      </dgm:t>
    </dgm:pt>
    <dgm:pt modelId="{9834CFF0-7F41-406E-96E7-D4AF7CD68173}" type="sibTrans" cxnId="{64BA60DD-4D4B-4C95-93C4-ABA0270904AF}">
      <dgm:prSet/>
      <dgm:spPr/>
      <dgm:t>
        <a:bodyPr/>
        <a:lstStyle/>
        <a:p>
          <a:endParaRPr lang="pt-PT"/>
        </a:p>
      </dgm:t>
    </dgm:pt>
    <dgm:pt modelId="{633E7BD4-90C6-4A61-9D77-409B372B307D}" type="pres">
      <dgm:prSet presAssocID="{35AB752E-5E45-4EAA-AF46-7C2A270C8C00}" presName="diagram" presStyleCnt="0">
        <dgm:presLayoutVars>
          <dgm:chPref val="1"/>
          <dgm:dir/>
          <dgm:animOne val="branch"/>
          <dgm:animLvl val="lvl"/>
          <dgm:resizeHandles val="exact"/>
        </dgm:presLayoutVars>
      </dgm:prSet>
      <dgm:spPr/>
      <dgm:t>
        <a:bodyPr/>
        <a:lstStyle/>
        <a:p>
          <a:endParaRPr lang="pt-PT"/>
        </a:p>
      </dgm:t>
    </dgm:pt>
    <dgm:pt modelId="{75AF6A06-CBA5-4E7A-A845-95197F4F3219}" type="pres">
      <dgm:prSet presAssocID="{3FC26AB5-09FF-487F-A742-8492FAFA9207}" presName="root1" presStyleCnt="0"/>
      <dgm:spPr/>
    </dgm:pt>
    <dgm:pt modelId="{A6D26CA9-2204-4948-BE25-12BB6F05EE09}" type="pres">
      <dgm:prSet presAssocID="{3FC26AB5-09FF-487F-A742-8492FAFA9207}" presName="LevelOneTextNode" presStyleLbl="node0" presStyleIdx="0" presStyleCnt="1" custLinFactY="-100000" custLinFactNeighborX="-22648" custLinFactNeighborY="-116020">
        <dgm:presLayoutVars>
          <dgm:chPref val="3"/>
        </dgm:presLayoutVars>
      </dgm:prSet>
      <dgm:spPr/>
      <dgm:t>
        <a:bodyPr/>
        <a:lstStyle/>
        <a:p>
          <a:endParaRPr lang="pt-PT"/>
        </a:p>
      </dgm:t>
    </dgm:pt>
    <dgm:pt modelId="{F8E20EF8-DCAF-428D-8A5B-79957315170C}" type="pres">
      <dgm:prSet presAssocID="{3FC26AB5-09FF-487F-A742-8492FAFA9207}" presName="level2hierChild" presStyleCnt="0"/>
      <dgm:spPr/>
    </dgm:pt>
    <dgm:pt modelId="{A1E6B62E-1718-4535-9582-71760005DFD9}" type="pres">
      <dgm:prSet presAssocID="{EF06D7D5-32C3-446A-8FD3-D63D3A122350}" presName="conn2-1" presStyleLbl="parChTrans1D2" presStyleIdx="0" presStyleCnt="5"/>
      <dgm:spPr/>
      <dgm:t>
        <a:bodyPr/>
        <a:lstStyle/>
        <a:p>
          <a:endParaRPr lang="pt-PT"/>
        </a:p>
      </dgm:t>
    </dgm:pt>
    <dgm:pt modelId="{B8E4307B-1C48-4DA4-A77D-0AC9FE6965D6}" type="pres">
      <dgm:prSet presAssocID="{EF06D7D5-32C3-446A-8FD3-D63D3A122350}" presName="connTx" presStyleLbl="parChTrans1D2" presStyleIdx="0" presStyleCnt="5"/>
      <dgm:spPr/>
      <dgm:t>
        <a:bodyPr/>
        <a:lstStyle/>
        <a:p>
          <a:endParaRPr lang="pt-PT"/>
        </a:p>
      </dgm:t>
    </dgm:pt>
    <dgm:pt modelId="{E30CC8CF-B999-4723-87D6-B6DE1695BE1A}" type="pres">
      <dgm:prSet presAssocID="{FFFBB6C5-9EF9-49DB-B8B6-40C9C69ACF11}" presName="root2" presStyleCnt="0"/>
      <dgm:spPr/>
    </dgm:pt>
    <dgm:pt modelId="{20DAF1A7-7FCC-4D7E-8C95-492AB91B21B4}" type="pres">
      <dgm:prSet presAssocID="{FFFBB6C5-9EF9-49DB-B8B6-40C9C69ACF11}" presName="LevelTwoTextNode" presStyleLbl="node2" presStyleIdx="0" presStyleCnt="5">
        <dgm:presLayoutVars>
          <dgm:chPref val="3"/>
        </dgm:presLayoutVars>
      </dgm:prSet>
      <dgm:spPr/>
      <dgm:t>
        <a:bodyPr/>
        <a:lstStyle/>
        <a:p>
          <a:endParaRPr lang="pt-PT"/>
        </a:p>
      </dgm:t>
    </dgm:pt>
    <dgm:pt modelId="{1F36BA60-1E40-4ED6-B82C-93EFFBE2A5D4}" type="pres">
      <dgm:prSet presAssocID="{FFFBB6C5-9EF9-49DB-B8B6-40C9C69ACF11}" presName="level3hierChild" presStyleCnt="0"/>
      <dgm:spPr/>
    </dgm:pt>
    <dgm:pt modelId="{A19952FC-D5FD-40C6-8721-27248DCD0260}" type="pres">
      <dgm:prSet presAssocID="{C808AA9B-72AB-4BFF-A219-4D3B90C6D3A5}" presName="conn2-1" presStyleLbl="parChTrans1D2" presStyleIdx="1" presStyleCnt="5"/>
      <dgm:spPr/>
      <dgm:t>
        <a:bodyPr/>
        <a:lstStyle/>
        <a:p>
          <a:endParaRPr lang="pt-PT"/>
        </a:p>
      </dgm:t>
    </dgm:pt>
    <dgm:pt modelId="{DAF9740B-1B3D-4ED7-B414-49B6B72AFE70}" type="pres">
      <dgm:prSet presAssocID="{C808AA9B-72AB-4BFF-A219-4D3B90C6D3A5}" presName="connTx" presStyleLbl="parChTrans1D2" presStyleIdx="1" presStyleCnt="5"/>
      <dgm:spPr/>
      <dgm:t>
        <a:bodyPr/>
        <a:lstStyle/>
        <a:p>
          <a:endParaRPr lang="pt-PT"/>
        </a:p>
      </dgm:t>
    </dgm:pt>
    <dgm:pt modelId="{11172571-F09C-44E8-ABCF-E5F53582B803}" type="pres">
      <dgm:prSet presAssocID="{4E666EB0-AF52-4DED-8BDA-DB8BEB693E13}" presName="root2" presStyleCnt="0"/>
      <dgm:spPr/>
    </dgm:pt>
    <dgm:pt modelId="{F254CFA9-5142-4615-B78F-96F01ECB1FE8}" type="pres">
      <dgm:prSet presAssocID="{4E666EB0-AF52-4DED-8BDA-DB8BEB693E13}" presName="LevelTwoTextNode" presStyleLbl="node2" presStyleIdx="1" presStyleCnt="5" custLinFactNeighborX="1092" custLinFactNeighborY="2952">
        <dgm:presLayoutVars>
          <dgm:chPref val="3"/>
        </dgm:presLayoutVars>
      </dgm:prSet>
      <dgm:spPr/>
      <dgm:t>
        <a:bodyPr/>
        <a:lstStyle/>
        <a:p>
          <a:endParaRPr lang="pt-PT"/>
        </a:p>
      </dgm:t>
    </dgm:pt>
    <dgm:pt modelId="{29EA5BB2-1092-4543-B0A0-CABDBE3CBC3E}" type="pres">
      <dgm:prSet presAssocID="{4E666EB0-AF52-4DED-8BDA-DB8BEB693E13}" presName="level3hierChild" presStyleCnt="0"/>
      <dgm:spPr/>
    </dgm:pt>
    <dgm:pt modelId="{0D8B3B29-C379-448A-A08E-871A67657B0A}" type="pres">
      <dgm:prSet presAssocID="{5BB566F8-C1E8-43C9-AA52-3D5798380BDC}" presName="conn2-1" presStyleLbl="parChTrans1D2" presStyleIdx="2" presStyleCnt="5"/>
      <dgm:spPr/>
      <dgm:t>
        <a:bodyPr/>
        <a:lstStyle/>
        <a:p>
          <a:endParaRPr lang="pt-PT"/>
        </a:p>
      </dgm:t>
    </dgm:pt>
    <dgm:pt modelId="{5CAFA9A5-56AE-4A41-AD30-E845762CB2F1}" type="pres">
      <dgm:prSet presAssocID="{5BB566F8-C1E8-43C9-AA52-3D5798380BDC}" presName="connTx" presStyleLbl="parChTrans1D2" presStyleIdx="2" presStyleCnt="5"/>
      <dgm:spPr/>
      <dgm:t>
        <a:bodyPr/>
        <a:lstStyle/>
        <a:p>
          <a:endParaRPr lang="pt-PT"/>
        </a:p>
      </dgm:t>
    </dgm:pt>
    <dgm:pt modelId="{2BAAE46C-EB8F-4AFD-851C-FF49E9B5D677}" type="pres">
      <dgm:prSet presAssocID="{B281047C-7A10-45A3-9D42-69CE3840AE31}" presName="root2" presStyleCnt="0"/>
      <dgm:spPr/>
    </dgm:pt>
    <dgm:pt modelId="{138615DE-0A2D-4406-861C-A09D730A2255}" type="pres">
      <dgm:prSet presAssocID="{B281047C-7A10-45A3-9D42-69CE3840AE31}" presName="LevelTwoTextNode" presStyleLbl="node2" presStyleIdx="2" presStyleCnt="5" custLinFactNeighborX="2994" custLinFactNeighborY="7820">
        <dgm:presLayoutVars>
          <dgm:chPref val="3"/>
        </dgm:presLayoutVars>
      </dgm:prSet>
      <dgm:spPr/>
      <dgm:t>
        <a:bodyPr/>
        <a:lstStyle/>
        <a:p>
          <a:endParaRPr lang="pt-PT"/>
        </a:p>
      </dgm:t>
    </dgm:pt>
    <dgm:pt modelId="{22ABBE43-2A4A-4AB5-BCDE-CE46BE00B0DF}" type="pres">
      <dgm:prSet presAssocID="{B281047C-7A10-45A3-9D42-69CE3840AE31}" presName="level3hierChild" presStyleCnt="0"/>
      <dgm:spPr/>
    </dgm:pt>
    <dgm:pt modelId="{68444F07-2F29-4053-800D-9700F43C4024}" type="pres">
      <dgm:prSet presAssocID="{BCE1319F-F64F-4988-84C8-665A99FAA212}" presName="conn2-1" presStyleLbl="parChTrans1D2" presStyleIdx="3" presStyleCnt="5"/>
      <dgm:spPr/>
      <dgm:t>
        <a:bodyPr/>
        <a:lstStyle/>
        <a:p>
          <a:endParaRPr lang="pt-PT"/>
        </a:p>
      </dgm:t>
    </dgm:pt>
    <dgm:pt modelId="{A30346C0-7173-40BE-9FAF-9A57FC813FC7}" type="pres">
      <dgm:prSet presAssocID="{BCE1319F-F64F-4988-84C8-665A99FAA212}" presName="connTx" presStyleLbl="parChTrans1D2" presStyleIdx="3" presStyleCnt="5"/>
      <dgm:spPr/>
      <dgm:t>
        <a:bodyPr/>
        <a:lstStyle/>
        <a:p>
          <a:endParaRPr lang="pt-PT"/>
        </a:p>
      </dgm:t>
    </dgm:pt>
    <dgm:pt modelId="{2BB1E968-0DEE-4E90-B6DD-795A3EC6CB3F}" type="pres">
      <dgm:prSet presAssocID="{4504C035-E72C-4EA0-B8CF-DF1B7114BC3B}" presName="root2" presStyleCnt="0"/>
      <dgm:spPr/>
    </dgm:pt>
    <dgm:pt modelId="{86FA337F-4332-4006-A30E-9658E7D236C5}" type="pres">
      <dgm:prSet presAssocID="{4504C035-E72C-4EA0-B8CF-DF1B7114BC3B}" presName="LevelTwoTextNode" presStyleLbl="node2" presStyleIdx="3" presStyleCnt="5">
        <dgm:presLayoutVars>
          <dgm:chPref val="3"/>
        </dgm:presLayoutVars>
      </dgm:prSet>
      <dgm:spPr/>
      <dgm:t>
        <a:bodyPr/>
        <a:lstStyle/>
        <a:p>
          <a:endParaRPr lang="pt-PT"/>
        </a:p>
      </dgm:t>
    </dgm:pt>
    <dgm:pt modelId="{742B08A9-D357-4EAE-9484-6CCF64352E82}" type="pres">
      <dgm:prSet presAssocID="{4504C035-E72C-4EA0-B8CF-DF1B7114BC3B}" presName="level3hierChild" presStyleCnt="0"/>
      <dgm:spPr/>
    </dgm:pt>
    <dgm:pt modelId="{6F6776FB-6996-4039-91EE-1FAA8CA3372B}" type="pres">
      <dgm:prSet presAssocID="{C7E5E5CA-028C-4B29-8ADE-110CF07F1F67}" presName="conn2-1" presStyleLbl="parChTrans1D2" presStyleIdx="4" presStyleCnt="5"/>
      <dgm:spPr/>
      <dgm:t>
        <a:bodyPr/>
        <a:lstStyle/>
        <a:p>
          <a:endParaRPr lang="pt-PT"/>
        </a:p>
      </dgm:t>
    </dgm:pt>
    <dgm:pt modelId="{FA65737D-E0E8-4A01-A10D-97AD09B1824E}" type="pres">
      <dgm:prSet presAssocID="{C7E5E5CA-028C-4B29-8ADE-110CF07F1F67}" presName="connTx" presStyleLbl="parChTrans1D2" presStyleIdx="4" presStyleCnt="5"/>
      <dgm:spPr/>
      <dgm:t>
        <a:bodyPr/>
        <a:lstStyle/>
        <a:p>
          <a:endParaRPr lang="pt-PT"/>
        </a:p>
      </dgm:t>
    </dgm:pt>
    <dgm:pt modelId="{355DB9BC-0D04-4FAA-8828-6F20A92FF350}" type="pres">
      <dgm:prSet presAssocID="{76AF4462-875A-4E4B-89AD-18BFC4EAA65D}" presName="root2" presStyleCnt="0"/>
      <dgm:spPr/>
    </dgm:pt>
    <dgm:pt modelId="{AF5EC743-5D49-4A99-B61B-01D0A404284B}" type="pres">
      <dgm:prSet presAssocID="{76AF4462-875A-4E4B-89AD-18BFC4EAA65D}" presName="LevelTwoTextNode" presStyleLbl="node2" presStyleIdx="4" presStyleCnt="5">
        <dgm:presLayoutVars>
          <dgm:chPref val="3"/>
        </dgm:presLayoutVars>
      </dgm:prSet>
      <dgm:spPr/>
      <dgm:t>
        <a:bodyPr/>
        <a:lstStyle/>
        <a:p>
          <a:endParaRPr lang="pt-PT"/>
        </a:p>
      </dgm:t>
    </dgm:pt>
    <dgm:pt modelId="{B20B53A5-3AD5-44FD-935D-E99136A5D121}" type="pres">
      <dgm:prSet presAssocID="{76AF4462-875A-4E4B-89AD-18BFC4EAA65D}" presName="level3hierChild" presStyleCnt="0"/>
      <dgm:spPr/>
    </dgm:pt>
  </dgm:ptLst>
  <dgm:cxnLst>
    <dgm:cxn modelId="{B769DB6B-09C0-4A5A-86C7-B0CD7B5401A0}" type="presOf" srcId="{EF06D7D5-32C3-446A-8FD3-D63D3A122350}" destId="{B8E4307B-1C48-4DA4-A77D-0AC9FE6965D6}" srcOrd="1" destOrd="0" presId="urn:microsoft.com/office/officeart/2005/8/layout/hierarchy2"/>
    <dgm:cxn modelId="{C60BB62F-4030-4352-A688-AAA2EEED57E3}" type="presOf" srcId="{B281047C-7A10-45A3-9D42-69CE3840AE31}" destId="{138615DE-0A2D-4406-861C-A09D730A2255}" srcOrd="0" destOrd="0" presId="urn:microsoft.com/office/officeart/2005/8/layout/hierarchy2"/>
    <dgm:cxn modelId="{D4776D41-5C9F-4A95-9E76-69D88C17175E}" type="presOf" srcId="{5BB566F8-C1E8-43C9-AA52-3D5798380BDC}" destId="{0D8B3B29-C379-448A-A08E-871A67657B0A}" srcOrd="0" destOrd="0" presId="urn:microsoft.com/office/officeart/2005/8/layout/hierarchy2"/>
    <dgm:cxn modelId="{EAA3D6F9-7649-4A72-852C-0B033AA64D10}" type="presOf" srcId="{3FC26AB5-09FF-487F-A742-8492FAFA9207}" destId="{A6D26CA9-2204-4948-BE25-12BB6F05EE09}" srcOrd="0" destOrd="0" presId="urn:microsoft.com/office/officeart/2005/8/layout/hierarchy2"/>
    <dgm:cxn modelId="{60F626A7-4202-4A54-B14D-B925BC6B6927}" type="presOf" srcId="{BCE1319F-F64F-4988-84C8-665A99FAA212}" destId="{68444F07-2F29-4053-800D-9700F43C4024}" srcOrd="0" destOrd="0" presId="urn:microsoft.com/office/officeart/2005/8/layout/hierarchy2"/>
    <dgm:cxn modelId="{BB6615F1-54FD-4B94-A6C6-A061439183D3}" type="presOf" srcId="{C808AA9B-72AB-4BFF-A219-4D3B90C6D3A5}" destId="{A19952FC-D5FD-40C6-8721-27248DCD0260}" srcOrd="0" destOrd="0" presId="urn:microsoft.com/office/officeart/2005/8/layout/hierarchy2"/>
    <dgm:cxn modelId="{9F5A5006-4433-46E8-A6AF-21F49FFE7C59}" type="presOf" srcId="{BCE1319F-F64F-4988-84C8-665A99FAA212}" destId="{A30346C0-7173-40BE-9FAF-9A57FC813FC7}" srcOrd="1" destOrd="0" presId="urn:microsoft.com/office/officeart/2005/8/layout/hierarchy2"/>
    <dgm:cxn modelId="{1E06CCD0-F8B3-45F4-B290-327AFD9D8CA2}" type="presOf" srcId="{C7E5E5CA-028C-4B29-8ADE-110CF07F1F67}" destId="{FA65737D-E0E8-4A01-A10D-97AD09B1824E}" srcOrd="1" destOrd="0" presId="urn:microsoft.com/office/officeart/2005/8/layout/hierarchy2"/>
    <dgm:cxn modelId="{9C5B870F-0ABB-4A17-9031-64E684F57C60}" srcId="{3FC26AB5-09FF-487F-A742-8492FAFA9207}" destId="{B281047C-7A10-45A3-9D42-69CE3840AE31}" srcOrd="2" destOrd="0" parTransId="{5BB566F8-C1E8-43C9-AA52-3D5798380BDC}" sibTransId="{E7638B34-D31D-4208-BCC0-2B61C82AC416}"/>
    <dgm:cxn modelId="{89EAC0E4-8B8B-42AA-99E0-B409000DC5AB}" type="presOf" srcId="{EF06D7D5-32C3-446A-8FD3-D63D3A122350}" destId="{A1E6B62E-1718-4535-9582-71760005DFD9}" srcOrd="0" destOrd="0" presId="urn:microsoft.com/office/officeart/2005/8/layout/hierarchy2"/>
    <dgm:cxn modelId="{0B5C5736-69D6-49A6-ACD4-17D54E92D5F1}" type="presOf" srcId="{C7E5E5CA-028C-4B29-8ADE-110CF07F1F67}" destId="{6F6776FB-6996-4039-91EE-1FAA8CA3372B}" srcOrd="0" destOrd="0" presId="urn:microsoft.com/office/officeart/2005/8/layout/hierarchy2"/>
    <dgm:cxn modelId="{0ECAA494-5DF8-40CC-AE04-7A9ED463B78E}" type="presOf" srcId="{4E666EB0-AF52-4DED-8BDA-DB8BEB693E13}" destId="{F254CFA9-5142-4615-B78F-96F01ECB1FE8}" srcOrd="0" destOrd="0" presId="urn:microsoft.com/office/officeart/2005/8/layout/hierarchy2"/>
    <dgm:cxn modelId="{D4607A12-92D5-4999-AFA5-D2C153A07FD8}" srcId="{3FC26AB5-09FF-487F-A742-8492FAFA9207}" destId="{4E666EB0-AF52-4DED-8BDA-DB8BEB693E13}" srcOrd="1" destOrd="0" parTransId="{C808AA9B-72AB-4BFF-A219-4D3B90C6D3A5}" sibTransId="{C3FDFE1D-555C-41D4-9A03-89BE3D08E46D}"/>
    <dgm:cxn modelId="{923A5555-F306-48CB-A5D2-AB6373245F60}" srcId="{3FC26AB5-09FF-487F-A742-8492FAFA9207}" destId="{FFFBB6C5-9EF9-49DB-B8B6-40C9C69ACF11}" srcOrd="0" destOrd="0" parTransId="{EF06D7D5-32C3-446A-8FD3-D63D3A122350}" sibTransId="{FA15BE00-7C0D-4683-A857-0AA95C5D8218}"/>
    <dgm:cxn modelId="{B0F4CA02-8B16-496F-BC45-C1597E257CB1}" type="presOf" srcId="{76AF4462-875A-4E4B-89AD-18BFC4EAA65D}" destId="{AF5EC743-5D49-4A99-B61B-01D0A404284B}" srcOrd="0" destOrd="0" presId="urn:microsoft.com/office/officeart/2005/8/layout/hierarchy2"/>
    <dgm:cxn modelId="{DC73A001-E711-42EF-8419-79D1746292E1}" type="presOf" srcId="{FFFBB6C5-9EF9-49DB-B8B6-40C9C69ACF11}" destId="{20DAF1A7-7FCC-4D7E-8C95-492AB91B21B4}" srcOrd="0" destOrd="0" presId="urn:microsoft.com/office/officeart/2005/8/layout/hierarchy2"/>
    <dgm:cxn modelId="{C236C56D-F5C7-4C6E-907B-CC09942E3E45}" type="presOf" srcId="{35AB752E-5E45-4EAA-AF46-7C2A270C8C00}" destId="{633E7BD4-90C6-4A61-9D77-409B372B307D}" srcOrd="0" destOrd="0" presId="urn:microsoft.com/office/officeart/2005/8/layout/hierarchy2"/>
    <dgm:cxn modelId="{A7D65E59-AF3E-4AA3-A81B-B959EBFE5E37}" srcId="{35AB752E-5E45-4EAA-AF46-7C2A270C8C00}" destId="{3FC26AB5-09FF-487F-A742-8492FAFA9207}" srcOrd="0" destOrd="0" parTransId="{C54EBB79-7891-4F7C-A149-4253A4D1349E}" sibTransId="{A4AEA752-4117-480B-83EE-121C8ADE0E11}"/>
    <dgm:cxn modelId="{3BA69DF0-9E58-457A-B2B0-DE99304542E9}" type="presOf" srcId="{5BB566F8-C1E8-43C9-AA52-3D5798380BDC}" destId="{5CAFA9A5-56AE-4A41-AD30-E845762CB2F1}" srcOrd="1" destOrd="0" presId="urn:microsoft.com/office/officeart/2005/8/layout/hierarchy2"/>
    <dgm:cxn modelId="{BAAFF1F5-F376-41EC-A9A6-C6F5E1BA0420}" type="presOf" srcId="{C808AA9B-72AB-4BFF-A219-4D3B90C6D3A5}" destId="{DAF9740B-1B3D-4ED7-B414-49B6B72AFE70}" srcOrd="1" destOrd="0" presId="urn:microsoft.com/office/officeart/2005/8/layout/hierarchy2"/>
    <dgm:cxn modelId="{9193FFBE-A0FA-4586-81CD-99376BB9B183}" srcId="{3FC26AB5-09FF-487F-A742-8492FAFA9207}" destId="{76AF4462-875A-4E4B-89AD-18BFC4EAA65D}" srcOrd="4" destOrd="0" parTransId="{C7E5E5CA-028C-4B29-8ADE-110CF07F1F67}" sibTransId="{F451722D-80F6-4AB2-9913-B2D464CF3291}"/>
    <dgm:cxn modelId="{4BB541B2-C923-4809-94C3-9122AF86BFE0}" type="presOf" srcId="{4504C035-E72C-4EA0-B8CF-DF1B7114BC3B}" destId="{86FA337F-4332-4006-A30E-9658E7D236C5}" srcOrd="0" destOrd="0" presId="urn:microsoft.com/office/officeart/2005/8/layout/hierarchy2"/>
    <dgm:cxn modelId="{64BA60DD-4D4B-4C95-93C4-ABA0270904AF}" srcId="{3FC26AB5-09FF-487F-A742-8492FAFA9207}" destId="{4504C035-E72C-4EA0-B8CF-DF1B7114BC3B}" srcOrd="3" destOrd="0" parTransId="{BCE1319F-F64F-4988-84C8-665A99FAA212}" sibTransId="{9834CFF0-7F41-406E-96E7-D4AF7CD68173}"/>
    <dgm:cxn modelId="{71925250-939A-4656-BBA6-FA2113AB97E6}" type="presParOf" srcId="{633E7BD4-90C6-4A61-9D77-409B372B307D}" destId="{75AF6A06-CBA5-4E7A-A845-95197F4F3219}" srcOrd="0" destOrd="0" presId="urn:microsoft.com/office/officeart/2005/8/layout/hierarchy2"/>
    <dgm:cxn modelId="{3A4404B7-F033-4B5D-BB79-DA2FF223F1B0}" type="presParOf" srcId="{75AF6A06-CBA5-4E7A-A845-95197F4F3219}" destId="{A6D26CA9-2204-4948-BE25-12BB6F05EE09}" srcOrd="0" destOrd="0" presId="urn:microsoft.com/office/officeart/2005/8/layout/hierarchy2"/>
    <dgm:cxn modelId="{BB3EA395-A577-444D-95FF-46A474322DC8}" type="presParOf" srcId="{75AF6A06-CBA5-4E7A-A845-95197F4F3219}" destId="{F8E20EF8-DCAF-428D-8A5B-79957315170C}" srcOrd="1" destOrd="0" presId="urn:microsoft.com/office/officeart/2005/8/layout/hierarchy2"/>
    <dgm:cxn modelId="{4AAE2662-616A-4A30-BB58-0C731389A53B}" type="presParOf" srcId="{F8E20EF8-DCAF-428D-8A5B-79957315170C}" destId="{A1E6B62E-1718-4535-9582-71760005DFD9}" srcOrd="0" destOrd="0" presId="urn:microsoft.com/office/officeart/2005/8/layout/hierarchy2"/>
    <dgm:cxn modelId="{8A230A48-8029-4D11-9D0B-84A145EA06D6}" type="presParOf" srcId="{A1E6B62E-1718-4535-9582-71760005DFD9}" destId="{B8E4307B-1C48-4DA4-A77D-0AC9FE6965D6}" srcOrd="0" destOrd="0" presId="urn:microsoft.com/office/officeart/2005/8/layout/hierarchy2"/>
    <dgm:cxn modelId="{685C07C3-D587-40A0-A88D-94EFEF1E04F7}" type="presParOf" srcId="{F8E20EF8-DCAF-428D-8A5B-79957315170C}" destId="{E30CC8CF-B999-4723-87D6-B6DE1695BE1A}" srcOrd="1" destOrd="0" presId="urn:microsoft.com/office/officeart/2005/8/layout/hierarchy2"/>
    <dgm:cxn modelId="{7861BE6D-A096-412F-BF2E-8421870B407C}" type="presParOf" srcId="{E30CC8CF-B999-4723-87D6-B6DE1695BE1A}" destId="{20DAF1A7-7FCC-4D7E-8C95-492AB91B21B4}" srcOrd="0" destOrd="0" presId="urn:microsoft.com/office/officeart/2005/8/layout/hierarchy2"/>
    <dgm:cxn modelId="{4CEEDA04-3108-4393-BE19-A90B88A67000}" type="presParOf" srcId="{E30CC8CF-B999-4723-87D6-B6DE1695BE1A}" destId="{1F36BA60-1E40-4ED6-B82C-93EFFBE2A5D4}" srcOrd="1" destOrd="0" presId="urn:microsoft.com/office/officeart/2005/8/layout/hierarchy2"/>
    <dgm:cxn modelId="{B368857F-E26E-4477-915D-42A509A45553}" type="presParOf" srcId="{F8E20EF8-DCAF-428D-8A5B-79957315170C}" destId="{A19952FC-D5FD-40C6-8721-27248DCD0260}" srcOrd="2" destOrd="0" presId="urn:microsoft.com/office/officeart/2005/8/layout/hierarchy2"/>
    <dgm:cxn modelId="{34B3CBB9-5319-4C05-8E72-2C1A110D4AC1}" type="presParOf" srcId="{A19952FC-D5FD-40C6-8721-27248DCD0260}" destId="{DAF9740B-1B3D-4ED7-B414-49B6B72AFE70}" srcOrd="0" destOrd="0" presId="urn:microsoft.com/office/officeart/2005/8/layout/hierarchy2"/>
    <dgm:cxn modelId="{91B9A8B0-3A64-44EB-89BE-B3BEFE9BBFEE}" type="presParOf" srcId="{F8E20EF8-DCAF-428D-8A5B-79957315170C}" destId="{11172571-F09C-44E8-ABCF-E5F53582B803}" srcOrd="3" destOrd="0" presId="urn:microsoft.com/office/officeart/2005/8/layout/hierarchy2"/>
    <dgm:cxn modelId="{72F81352-166C-4782-BCAC-80E7DE3AF489}" type="presParOf" srcId="{11172571-F09C-44E8-ABCF-E5F53582B803}" destId="{F254CFA9-5142-4615-B78F-96F01ECB1FE8}" srcOrd="0" destOrd="0" presId="urn:microsoft.com/office/officeart/2005/8/layout/hierarchy2"/>
    <dgm:cxn modelId="{1284B3A9-6F8D-4CF7-8B53-3184F841AD01}" type="presParOf" srcId="{11172571-F09C-44E8-ABCF-E5F53582B803}" destId="{29EA5BB2-1092-4543-B0A0-CABDBE3CBC3E}" srcOrd="1" destOrd="0" presId="urn:microsoft.com/office/officeart/2005/8/layout/hierarchy2"/>
    <dgm:cxn modelId="{A0744345-6EAD-463B-9833-718C2657B334}" type="presParOf" srcId="{F8E20EF8-DCAF-428D-8A5B-79957315170C}" destId="{0D8B3B29-C379-448A-A08E-871A67657B0A}" srcOrd="4" destOrd="0" presId="urn:microsoft.com/office/officeart/2005/8/layout/hierarchy2"/>
    <dgm:cxn modelId="{D2938812-1A30-4E3C-9C15-50C1093D572A}" type="presParOf" srcId="{0D8B3B29-C379-448A-A08E-871A67657B0A}" destId="{5CAFA9A5-56AE-4A41-AD30-E845762CB2F1}" srcOrd="0" destOrd="0" presId="urn:microsoft.com/office/officeart/2005/8/layout/hierarchy2"/>
    <dgm:cxn modelId="{D0DB3B03-69A7-4ED6-BAAB-179A2E75BBBC}" type="presParOf" srcId="{F8E20EF8-DCAF-428D-8A5B-79957315170C}" destId="{2BAAE46C-EB8F-4AFD-851C-FF49E9B5D677}" srcOrd="5" destOrd="0" presId="urn:microsoft.com/office/officeart/2005/8/layout/hierarchy2"/>
    <dgm:cxn modelId="{63DDBBA4-7648-4DFD-8D6F-B7310BAACFFE}" type="presParOf" srcId="{2BAAE46C-EB8F-4AFD-851C-FF49E9B5D677}" destId="{138615DE-0A2D-4406-861C-A09D730A2255}" srcOrd="0" destOrd="0" presId="urn:microsoft.com/office/officeart/2005/8/layout/hierarchy2"/>
    <dgm:cxn modelId="{FAEC239E-3FC5-4641-A638-DAFB5CA31CF2}" type="presParOf" srcId="{2BAAE46C-EB8F-4AFD-851C-FF49E9B5D677}" destId="{22ABBE43-2A4A-4AB5-BCDE-CE46BE00B0DF}" srcOrd="1" destOrd="0" presId="urn:microsoft.com/office/officeart/2005/8/layout/hierarchy2"/>
    <dgm:cxn modelId="{6AA3FF41-E104-46DC-BB33-FB90AC70BDBA}" type="presParOf" srcId="{F8E20EF8-DCAF-428D-8A5B-79957315170C}" destId="{68444F07-2F29-4053-800D-9700F43C4024}" srcOrd="6" destOrd="0" presId="urn:microsoft.com/office/officeart/2005/8/layout/hierarchy2"/>
    <dgm:cxn modelId="{336060B0-C278-4F9F-9019-AA8167634CC1}" type="presParOf" srcId="{68444F07-2F29-4053-800D-9700F43C4024}" destId="{A30346C0-7173-40BE-9FAF-9A57FC813FC7}" srcOrd="0" destOrd="0" presId="urn:microsoft.com/office/officeart/2005/8/layout/hierarchy2"/>
    <dgm:cxn modelId="{3E15B9D8-831A-4A43-8256-73F8FC570911}" type="presParOf" srcId="{F8E20EF8-DCAF-428D-8A5B-79957315170C}" destId="{2BB1E968-0DEE-4E90-B6DD-795A3EC6CB3F}" srcOrd="7" destOrd="0" presId="urn:microsoft.com/office/officeart/2005/8/layout/hierarchy2"/>
    <dgm:cxn modelId="{71E979AB-44AA-4529-B868-754CA875EE7B}" type="presParOf" srcId="{2BB1E968-0DEE-4E90-B6DD-795A3EC6CB3F}" destId="{86FA337F-4332-4006-A30E-9658E7D236C5}" srcOrd="0" destOrd="0" presId="urn:microsoft.com/office/officeart/2005/8/layout/hierarchy2"/>
    <dgm:cxn modelId="{80D43BA4-DCA1-464E-B3EC-AD0C28B6116A}" type="presParOf" srcId="{2BB1E968-0DEE-4E90-B6DD-795A3EC6CB3F}" destId="{742B08A9-D357-4EAE-9484-6CCF64352E82}" srcOrd="1" destOrd="0" presId="urn:microsoft.com/office/officeart/2005/8/layout/hierarchy2"/>
    <dgm:cxn modelId="{EBC56F4A-FDA9-47BE-BB68-35835AC41BC0}" type="presParOf" srcId="{F8E20EF8-DCAF-428D-8A5B-79957315170C}" destId="{6F6776FB-6996-4039-91EE-1FAA8CA3372B}" srcOrd="8" destOrd="0" presId="urn:microsoft.com/office/officeart/2005/8/layout/hierarchy2"/>
    <dgm:cxn modelId="{0790182B-9E41-48AD-BF56-9517F0725663}" type="presParOf" srcId="{6F6776FB-6996-4039-91EE-1FAA8CA3372B}" destId="{FA65737D-E0E8-4A01-A10D-97AD09B1824E}" srcOrd="0" destOrd="0" presId="urn:microsoft.com/office/officeart/2005/8/layout/hierarchy2"/>
    <dgm:cxn modelId="{8957F0FD-C7B7-4CE5-B771-BCBC4DC57B06}" type="presParOf" srcId="{F8E20EF8-DCAF-428D-8A5B-79957315170C}" destId="{355DB9BC-0D04-4FAA-8828-6F20A92FF350}" srcOrd="9" destOrd="0" presId="urn:microsoft.com/office/officeart/2005/8/layout/hierarchy2"/>
    <dgm:cxn modelId="{12846A07-D245-4EDF-B276-418CAFB9924F}" type="presParOf" srcId="{355DB9BC-0D04-4FAA-8828-6F20A92FF350}" destId="{AF5EC743-5D49-4A99-B61B-01D0A404284B}" srcOrd="0" destOrd="0" presId="urn:microsoft.com/office/officeart/2005/8/layout/hierarchy2"/>
    <dgm:cxn modelId="{3F34FCFE-58CB-41C2-B162-0A686BC18855}" type="presParOf" srcId="{355DB9BC-0D04-4FAA-8828-6F20A92FF350}" destId="{B20B53A5-3AD5-44FD-935D-E99136A5D121}" srcOrd="1" destOrd="0" presId="urn:microsoft.com/office/officeart/2005/8/layout/hierarchy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13D8B4-DFB6-415A-AE89-09392659C816}">
      <dsp:nvSpPr>
        <dsp:cNvPr id="0" name=""/>
        <dsp:cNvSpPr/>
      </dsp:nvSpPr>
      <dsp:spPr>
        <a:xfrm>
          <a:off x="1190229" y="0"/>
          <a:ext cx="6744634" cy="4780470"/>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3FEF2D4-C91C-4D35-9859-6E41D461299C}">
      <dsp:nvSpPr>
        <dsp:cNvPr id="0" name=""/>
        <dsp:cNvSpPr/>
      </dsp:nvSpPr>
      <dsp:spPr>
        <a:xfrm>
          <a:off x="3487" y="1434141"/>
          <a:ext cx="1524594" cy="1912188"/>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pt-PT" sz="1700" kern="1200" dirty="0">
              <a:solidFill>
                <a:schemeClr val="tx1"/>
              </a:solidFill>
              <a:latin typeface="Jannah" panose="020B0604020202020204" charset="-78"/>
              <a:cs typeface="Jannah" panose="020B0604020202020204" charset="-78"/>
            </a:rPr>
            <a:t>lugares de memória ou a referenciais histórico-religiosos </a:t>
          </a:r>
        </a:p>
      </dsp:txBody>
      <dsp:txXfrm>
        <a:off x="77912" y="1508566"/>
        <a:ext cx="1375744" cy="1763338"/>
      </dsp:txXfrm>
    </dsp:sp>
    <dsp:sp modelId="{A7883BB9-50CE-4291-99B8-4123DA3A525A}">
      <dsp:nvSpPr>
        <dsp:cNvPr id="0" name=""/>
        <dsp:cNvSpPr/>
      </dsp:nvSpPr>
      <dsp:spPr>
        <a:xfrm>
          <a:off x="1604310" y="1434141"/>
          <a:ext cx="1524594" cy="1912188"/>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pt-PT" sz="1700" kern="1200" dirty="0"/>
            <a:t> </a:t>
          </a:r>
          <a:r>
            <a:rPr lang="pt-PT" sz="1700" kern="1200" dirty="0">
              <a:solidFill>
                <a:schemeClr val="tx1"/>
              </a:solidFill>
              <a:latin typeface="Jannah" panose="020B0604020202020204" charset="-78"/>
              <a:cs typeface="Jannah" panose="020B0604020202020204" charset="-78"/>
            </a:rPr>
            <a:t>rituais festivos </a:t>
          </a:r>
        </a:p>
      </dsp:txBody>
      <dsp:txXfrm>
        <a:off x="1678735" y="1508566"/>
        <a:ext cx="1375744" cy="1763338"/>
      </dsp:txXfrm>
    </dsp:sp>
    <dsp:sp modelId="{A1AD7C48-C1A3-4293-887E-BE1A765B1A9C}">
      <dsp:nvSpPr>
        <dsp:cNvPr id="0" name=""/>
        <dsp:cNvSpPr/>
      </dsp:nvSpPr>
      <dsp:spPr>
        <a:xfrm>
          <a:off x="3287295" y="1367463"/>
          <a:ext cx="1524594" cy="1912188"/>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pt-PT" sz="1700" kern="1200" dirty="0">
              <a:solidFill>
                <a:schemeClr val="tx1"/>
              </a:solidFill>
              <a:latin typeface="Jannah" panose="020B0604020202020204" charset="-78"/>
              <a:cs typeface="Jannah" panose="020B0604020202020204" charset="-78"/>
            </a:rPr>
            <a:t>crenças do sobrenatural</a:t>
          </a:r>
        </a:p>
      </dsp:txBody>
      <dsp:txXfrm>
        <a:off x="3361720" y="1441888"/>
        <a:ext cx="1375744" cy="1763338"/>
      </dsp:txXfrm>
    </dsp:sp>
    <dsp:sp modelId="{350A3A75-7ED0-423E-8E9A-4ED2515B795D}">
      <dsp:nvSpPr>
        <dsp:cNvPr id="0" name=""/>
        <dsp:cNvSpPr/>
      </dsp:nvSpPr>
      <dsp:spPr>
        <a:xfrm>
          <a:off x="4874274" y="1367463"/>
          <a:ext cx="1524594" cy="1912188"/>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pt-PT" sz="1700" kern="1200" dirty="0">
              <a:solidFill>
                <a:schemeClr val="tx1"/>
              </a:solidFill>
              <a:latin typeface="Jannah" panose="020B0604020202020204" charset="-78"/>
              <a:cs typeface="Jannah" panose="020B0604020202020204" charset="-78"/>
            </a:rPr>
            <a:t>lendas e mitos</a:t>
          </a:r>
        </a:p>
      </dsp:txBody>
      <dsp:txXfrm>
        <a:off x="4948699" y="1441888"/>
        <a:ext cx="1375744" cy="1763338"/>
      </dsp:txXfrm>
    </dsp:sp>
    <dsp:sp modelId="{4C6A6CAC-A6FC-40BE-AB93-CFEFCF926583}">
      <dsp:nvSpPr>
        <dsp:cNvPr id="0" name=""/>
        <dsp:cNvSpPr/>
      </dsp:nvSpPr>
      <dsp:spPr>
        <a:xfrm>
          <a:off x="6406782" y="1434141"/>
          <a:ext cx="1524594" cy="1912188"/>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pt-PT" sz="1700" kern="1200" dirty="0">
              <a:solidFill>
                <a:schemeClr val="tx1"/>
              </a:solidFill>
              <a:latin typeface="Jannah" panose="020B0604020202020204" charset="-78"/>
              <a:cs typeface="Jannah" panose="020B0604020202020204" charset="-78"/>
            </a:rPr>
            <a:t>histórias de vida</a:t>
          </a:r>
        </a:p>
      </dsp:txBody>
      <dsp:txXfrm>
        <a:off x="6481207" y="1508566"/>
        <a:ext cx="1375744" cy="176333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69DE43-F6D0-4D4C-A3F5-DF0779E336FA}">
      <dsp:nvSpPr>
        <dsp:cNvPr id="0" name=""/>
        <dsp:cNvSpPr/>
      </dsp:nvSpPr>
      <dsp:spPr>
        <a:xfrm>
          <a:off x="3289298" y="76200"/>
          <a:ext cx="1958303" cy="1958303"/>
        </a:xfrm>
        <a:prstGeom prst="triangl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pt-PT" sz="1200" kern="1200" dirty="0">
              <a:solidFill>
                <a:schemeClr val="tx1"/>
              </a:solidFill>
              <a:latin typeface="Jannah" panose="020B0604020202020204" charset="-78"/>
              <a:cs typeface="Jannah" panose="020B0604020202020204" charset="-78"/>
            </a:rPr>
            <a:t>processo de resinificação das tradições</a:t>
          </a:r>
        </a:p>
      </dsp:txBody>
      <dsp:txXfrm>
        <a:off x="3778874" y="1055352"/>
        <a:ext cx="979151" cy="979151"/>
      </dsp:txXfrm>
    </dsp:sp>
    <dsp:sp modelId="{EA52A6C5-D9CD-421F-8F2C-4F0D1E62ACF8}">
      <dsp:nvSpPr>
        <dsp:cNvPr id="0" name=""/>
        <dsp:cNvSpPr/>
      </dsp:nvSpPr>
      <dsp:spPr>
        <a:xfrm>
          <a:off x="2272233" y="1987975"/>
          <a:ext cx="1958303" cy="1958303"/>
        </a:xfrm>
        <a:prstGeom prst="triangl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pt-PT" sz="1200" kern="1200" dirty="0">
              <a:solidFill>
                <a:schemeClr val="tx1"/>
              </a:solidFill>
              <a:latin typeface="Jannah" panose="020B0604020202020204" charset="-78"/>
              <a:cs typeface="Jannah" panose="020B0604020202020204" charset="-78"/>
            </a:rPr>
            <a:t>gastronomia</a:t>
          </a:r>
        </a:p>
      </dsp:txBody>
      <dsp:txXfrm>
        <a:off x="2761809" y="2967127"/>
        <a:ext cx="979151" cy="979151"/>
      </dsp:txXfrm>
    </dsp:sp>
    <dsp:sp modelId="{351175DD-E884-4E3C-97DB-ABD9D1DDF9B2}">
      <dsp:nvSpPr>
        <dsp:cNvPr id="0" name=""/>
        <dsp:cNvSpPr/>
      </dsp:nvSpPr>
      <dsp:spPr>
        <a:xfrm rot="10800000">
          <a:off x="3265034" y="2035718"/>
          <a:ext cx="1958303" cy="1958303"/>
        </a:xfrm>
        <a:prstGeom prst="triangl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pt-PT" sz="1200" kern="1200" dirty="0">
              <a:solidFill>
                <a:schemeClr val="tx1"/>
              </a:solidFill>
              <a:latin typeface="Jannah" panose="020B0604020202020204" charset="-78"/>
              <a:cs typeface="Jannah" panose="020B0604020202020204" charset="-78"/>
            </a:rPr>
            <a:t>jogos tradicionais</a:t>
          </a:r>
        </a:p>
      </dsp:txBody>
      <dsp:txXfrm rot="10800000">
        <a:off x="3754610" y="2035718"/>
        <a:ext cx="979151" cy="979151"/>
      </dsp:txXfrm>
    </dsp:sp>
    <dsp:sp modelId="{9302F246-8D85-41F1-9846-B7A66FB701C3}">
      <dsp:nvSpPr>
        <dsp:cNvPr id="0" name=""/>
        <dsp:cNvSpPr/>
      </dsp:nvSpPr>
      <dsp:spPr>
        <a:xfrm>
          <a:off x="4190431" y="2028511"/>
          <a:ext cx="1958303" cy="1958303"/>
        </a:xfrm>
        <a:prstGeom prst="triangl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pt-PT" sz="1200" kern="1200" dirty="0">
              <a:solidFill>
                <a:schemeClr val="tx1"/>
              </a:solidFill>
              <a:latin typeface="Jannah" panose="020B0604020202020204" charset="-78"/>
              <a:cs typeface="Jannah" panose="020B0604020202020204" charset="-78"/>
            </a:rPr>
            <a:t>romarias</a:t>
          </a:r>
        </a:p>
      </dsp:txBody>
      <dsp:txXfrm>
        <a:off x="4680007" y="3007663"/>
        <a:ext cx="979151" cy="979151"/>
      </dsp:txXfrm>
    </dsp:sp>
    <dsp:sp modelId="{D350B95F-BC63-4853-9711-5B8DEFABC39E}">
      <dsp:nvSpPr>
        <dsp:cNvPr id="0" name=""/>
        <dsp:cNvSpPr/>
      </dsp:nvSpPr>
      <dsp:spPr>
        <a:xfrm>
          <a:off x="1293081" y="3946278"/>
          <a:ext cx="1958303" cy="1958303"/>
        </a:xfrm>
        <a:prstGeom prst="triangl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pt-PT" sz="1200" kern="1200" dirty="0">
              <a:solidFill>
                <a:schemeClr val="tx1"/>
              </a:solidFill>
              <a:latin typeface="Jannah" panose="020B0604020202020204" charset="-78"/>
              <a:cs typeface="Jannah" panose="020B0604020202020204" charset="-78"/>
            </a:rPr>
            <a:t>danças</a:t>
          </a:r>
        </a:p>
      </dsp:txBody>
      <dsp:txXfrm>
        <a:off x="1782657" y="4925430"/>
        <a:ext cx="979151" cy="979151"/>
      </dsp:txXfrm>
    </dsp:sp>
    <dsp:sp modelId="{A85F1E0B-29C6-48D9-B4A2-4962F9089DCD}">
      <dsp:nvSpPr>
        <dsp:cNvPr id="0" name=""/>
        <dsp:cNvSpPr/>
      </dsp:nvSpPr>
      <dsp:spPr>
        <a:xfrm rot="10800000">
          <a:off x="2285883" y="3928889"/>
          <a:ext cx="1958303" cy="1958303"/>
        </a:xfrm>
        <a:prstGeom prst="triangl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pt-PT" sz="1200" kern="1200" dirty="0">
              <a:solidFill>
                <a:schemeClr val="tx1"/>
              </a:solidFill>
              <a:latin typeface="Jannah" panose="020B0604020202020204" charset="-78"/>
              <a:cs typeface="Jannah" panose="020B0604020202020204" charset="-78"/>
            </a:rPr>
            <a:t>trajes</a:t>
          </a:r>
        </a:p>
      </dsp:txBody>
      <dsp:txXfrm rot="10800000">
        <a:off x="2775459" y="3928889"/>
        <a:ext cx="979151" cy="979151"/>
      </dsp:txXfrm>
    </dsp:sp>
    <dsp:sp modelId="{9247E22B-5B5E-4E1B-A2E1-5420D6CBB408}">
      <dsp:nvSpPr>
        <dsp:cNvPr id="0" name=""/>
        <dsp:cNvSpPr/>
      </dsp:nvSpPr>
      <dsp:spPr>
        <a:xfrm>
          <a:off x="3251385" y="3946278"/>
          <a:ext cx="1958303" cy="1958303"/>
        </a:xfrm>
        <a:prstGeom prst="triangl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pt-PT" sz="1200" kern="1200" dirty="0">
              <a:solidFill>
                <a:schemeClr val="tx1"/>
              </a:solidFill>
              <a:latin typeface="Jannah" panose="020B0604020202020204" charset="-78"/>
              <a:cs typeface="Jannah" panose="020B0604020202020204" charset="-78"/>
            </a:rPr>
            <a:t>artesanato</a:t>
          </a:r>
        </a:p>
      </dsp:txBody>
      <dsp:txXfrm>
        <a:off x="3740961" y="4925430"/>
        <a:ext cx="979151" cy="979151"/>
      </dsp:txXfrm>
    </dsp:sp>
    <dsp:sp modelId="{71822F96-A521-46DE-AE9E-05FE75D8D010}">
      <dsp:nvSpPr>
        <dsp:cNvPr id="0" name=""/>
        <dsp:cNvSpPr/>
      </dsp:nvSpPr>
      <dsp:spPr>
        <a:xfrm rot="10800000">
          <a:off x="4203258" y="3975950"/>
          <a:ext cx="1958303" cy="1958303"/>
        </a:xfrm>
        <a:prstGeom prst="triangl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pt-PT" sz="1200" kern="1200" dirty="0" smtClean="0">
              <a:solidFill>
                <a:schemeClr val="tx1"/>
              </a:solidFill>
              <a:latin typeface="Jannah" panose="020B0604020202020204" charset="-78"/>
              <a:cs typeface="Jannah" panose="020B0604020202020204" charset="-78"/>
            </a:rPr>
            <a:t>lendas</a:t>
          </a:r>
          <a:endParaRPr lang="pt-PT" sz="1200" kern="1200" dirty="0">
            <a:solidFill>
              <a:schemeClr val="tx1"/>
            </a:solidFill>
            <a:latin typeface="Jannah" panose="020B0604020202020204" charset="-78"/>
            <a:cs typeface="Jannah" panose="020B0604020202020204" charset="-78"/>
          </a:endParaRPr>
        </a:p>
      </dsp:txBody>
      <dsp:txXfrm rot="10800000">
        <a:off x="4692834" y="3975950"/>
        <a:ext cx="979151" cy="979151"/>
      </dsp:txXfrm>
    </dsp:sp>
    <dsp:sp modelId="{264C450B-E063-419E-847B-5654E9C2863B}">
      <dsp:nvSpPr>
        <dsp:cNvPr id="0" name=""/>
        <dsp:cNvSpPr/>
      </dsp:nvSpPr>
      <dsp:spPr>
        <a:xfrm>
          <a:off x="5209689" y="3946278"/>
          <a:ext cx="1958303" cy="1958303"/>
        </a:xfrm>
        <a:prstGeom prst="triangl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pt-PT" sz="1200" kern="1200" dirty="0" smtClean="0">
              <a:solidFill>
                <a:schemeClr val="tx1"/>
              </a:solidFill>
              <a:latin typeface="Jannah" panose="020B0604020202020204" charset="-78"/>
              <a:cs typeface="Jannah" panose="020B0604020202020204" charset="-78"/>
            </a:rPr>
            <a:t>ditados </a:t>
          </a:r>
          <a:r>
            <a:rPr lang="pt-PT" sz="1200" kern="1200" dirty="0">
              <a:solidFill>
                <a:schemeClr val="tx1"/>
              </a:solidFill>
              <a:latin typeface="Jannah" panose="020B0604020202020204" charset="-78"/>
              <a:cs typeface="Jannah" panose="020B0604020202020204" charset="-78"/>
            </a:rPr>
            <a:t>Populares</a:t>
          </a:r>
        </a:p>
      </dsp:txBody>
      <dsp:txXfrm>
        <a:off x="5699265" y="4925430"/>
        <a:ext cx="979151" cy="97915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D26CA9-2204-4948-BE25-12BB6F05EE09}">
      <dsp:nvSpPr>
        <dsp:cNvPr id="0" name=""/>
        <dsp:cNvSpPr/>
      </dsp:nvSpPr>
      <dsp:spPr>
        <a:xfrm>
          <a:off x="700319" y="152244"/>
          <a:ext cx="2152754" cy="107637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a:lnSpc>
              <a:spcPct val="90000"/>
            </a:lnSpc>
            <a:spcBef>
              <a:spcPct val="0"/>
            </a:spcBef>
            <a:spcAft>
              <a:spcPct val="35000"/>
            </a:spcAft>
          </a:pPr>
          <a:r>
            <a:rPr lang="pt-PT" sz="2100" kern="1200" dirty="0"/>
            <a:t> </a:t>
          </a:r>
          <a:r>
            <a:rPr lang="pt-PT" sz="2100" kern="1200" dirty="0" smtClean="0">
              <a:solidFill>
                <a:schemeClr val="tx1"/>
              </a:solidFill>
              <a:latin typeface="Jannah" panose="020B0604020202020204" charset="-78"/>
              <a:cs typeface="Jannah" panose="020B0604020202020204" charset="-78"/>
            </a:rPr>
            <a:t>Literatura </a:t>
          </a:r>
          <a:r>
            <a:rPr lang="pt-PT" sz="2100" kern="1200" dirty="0">
              <a:solidFill>
                <a:schemeClr val="tx1"/>
              </a:solidFill>
              <a:latin typeface="Jannah" panose="020B0604020202020204" charset="-78"/>
              <a:cs typeface="Jannah" panose="020B0604020202020204" charset="-78"/>
            </a:rPr>
            <a:t>oral tradicional </a:t>
          </a:r>
        </a:p>
      </dsp:txBody>
      <dsp:txXfrm>
        <a:off x="731845" y="183770"/>
        <a:ext cx="2089702" cy="1013325"/>
      </dsp:txXfrm>
    </dsp:sp>
    <dsp:sp modelId="{A1E6B62E-1718-4535-9582-71760005DFD9}">
      <dsp:nvSpPr>
        <dsp:cNvPr id="0" name=""/>
        <dsp:cNvSpPr/>
      </dsp:nvSpPr>
      <dsp:spPr>
        <a:xfrm rot="21218011">
          <a:off x="2848889" y="599132"/>
          <a:ext cx="1357026" cy="32124"/>
        </a:xfrm>
        <a:custGeom>
          <a:avLst/>
          <a:gdLst/>
          <a:ahLst/>
          <a:cxnLst/>
          <a:rect l="0" t="0" r="0" b="0"/>
          <a:pathLst>
            <a:path>
              <a:moveTo>
                <a:pt x="0" y="16062"/>
              </a:moveTo>
              <a:lnTo>
                <a:pt x="1357026" y="16062"/>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pt-PT" sz="500" kern="1200"/>
        </a:p>
      </dsp:txBody>
      <dsp:txXfrm>
        <a:off x="3493477" y="581268"/>
        <a:ext cx="67851" cy="67851"/>
      </dsp:txXfrm>
    </dsp:sp>
    <dsp:sp modelId="{20DAF1A7-7FCC-4D7E-8C95-492AB91B21B4}">
      <dsp:nvSpPr>
        <dsp:cNvPr id="0" name=""/>
        <dsp:cNvSpPr/>
      </dsp:nvSpPr>
      <dsp:spPr>
        <a:xfrm>
          <a:off x="4201731" y="1766"/>
          <a:ext cx="2152754" cy="107637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a:lnSpc>
              <a:spcPct val="90000"/>
            </a:lnSpc>
            <a:spcBef>
              <a:spcPct val="0"/>
            </a:spcBef>
            <a:spcAft>
              <a:spcPct val="35000"/>
            </a:spcAft>
          </a:pPr>
          <a:r>
            <a:rPr lang="pt-PT" sz="2100" kern="1200" dirty="0">
              <a:solidFill>
                <a:schemeClr val="tx1"/>
              </a:solidFill>
              <a:latin typeface="Jannah" panose="020B0604020202020204" charset="-78"/>
              <a:cs typeface="Jannah" panose="020B0604020202020204" charset="-78"/>
            </a:rPr>
            <a:t>Cancioneiros,</a:t>
          </a:r>
          <a:r>
            <a:rPr lang="pt-PT" sz="2100" kern="1200" dirty="0"/>
            <a:t> </a:t>
          </a:r>
        </a:p>
      </dsp:txBody>
      <dsp:txXfrm>
        <a:off x="4233257" y="33292"/>
        <a:ext cx="2089702" cy="1013325"/>
      </dsp:txXfrm>
    </dsp:sp>
    <dsp:sp modelId="{A19952FC-D5FD-40C6-8721-27248DCD0260}">
      <dsp:nvSpPr>
        <dsp:cNvPr id="0" name=""/>
        <dsp:cNvSpPr/>
      </dsp:nvSpPr>
      <dsp:spPr>
        <a:xfrm rot="2352030">
          <a:off x="2653819" y="1233936"/>
          <a:ext cx="1770675" cy="32124"/>
        </a:xfrm>
        <a:custGeom>
          <a:avLst/>
          <a:gdLst/>
          <a:ahLst/>
          <a:cxnLst/>
          <a:rect l="0" t="0" r="0" b="0"/>
          <a:pathLst>
            <a:path>
              <a:moveTo>
                <a:pt x="0" y="16062"/>
              </a:moveTo>
              <a:lnTo>
                <a:pt x="1770675" y="16062"/>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pt-PT" sz="600" kern="1200"/>
        </a:p>
      </dsp:txBody>
      <dsp:txXfrm>
        <a:off x="3494890" y="1205731"/>
        <a:ext cx="88533" cy="88533"/>
      </dsp:txXfrm>
    </dsp:sp>
    <dsp:sp modelId="{F254CFA9-5142-4615-B78F-96F01ECB1FE8}">
      <dsp:nvSpPr>
        <dsp:cNvPr id="0" name=""/>
        <dsp:cNvSpPr/>
      </dsp:nvSpPr>
      <dsp:spPr>
        <a:xfrm>
          <a:off x="4225240" y="1271375"/>
          <a:ext cx="2152754" cy="107637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a:lnSpc>
              <a:spcPct val="90000"/>
            </a:lnSpc>
            <a:spcBef>
              <a:spcPct val="0"/>
            </a:spcBef>
            <a:spcAft>
              <a:spcPct val="35000"/>
            </a:spcAft>
          </a:pPr>
          <a:r>
            <a:rPr lang="pt-PT" sz="2100" kern="1200" dirty="0" smtClean="0">
              <a:solidFill>
                <a:schemeClr val="tx1"/>
              </a:solidFill>
              <a:latin typeface="Jannah" panose="020B0604020202020204" charset="-78"/>
              <a:cs typeface="Jannah" panose="020B0604020202020204" charset="-78"/>
            </a:rPr>
            <a:t>Romanceiros</a:t>
          </a:r>
          <a:r>
            <a:rPr lang="pt-PT" sz="2100" kern="1200" dirty="0">
              <a:solidFill>
                <a:schemeClr val="tx1"/>
              </a:solidFill>
              <a:latin typeface="Jannah" panose="020B0604020202020204" charset="-78"/>
              <a:cs typeface="Jannah" panose="020B0604020202020204" charset="-78"/>
            </a:rPr>
            <a:t>, contos populares, </a:t>
          </a:r>
        </a:p>
      </dsp:txBody>
      <dsp:txXfrm>
        <a:off x="4256766" y="1302901"/>
        <a:ext cx="2089702" cy="1013325"/>
      </dsp:txXfrm>
    </dsp:sp>
    <dsp:sp modelId="{0D8B3B29-C379-448A-A08E-871A67657B0A}">
      <dsp:nvSpPr>
        <dsp:cNvPr id="0" name=""/>
        <dsp:cNvSpPr/>
      </dsp:nvSpPr>
      <dsp:spPr>
        <a:xfrm rot="3576482">
          <a:off x="2163034" y="1879052"/>
          <a:ext cx="2793190" cy="32124"/>
        </a:xfrm>
        <a:custGeom>
          <a:avLst/>
          <a:gdLst/>
          <a:ahLst/>
          <a:cxnLst/>
          <a:rect l="0" t="0" r="0" b="0"/>
          <a:pathLst>
            <a:path>
              <a:moveTo>
                <a:pt x="0" y="16062"/>
              </a:moveTo>
              <a:lnTo>
                <a:pt x="2793190" y="16062"/>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44500">
            <a:lnSpc>
              <a:spcPct val="90000"/>
            </a:lnSpc>
            <a:spcBef>
              <a:spcPct val="0"/>
            </a:spcBef>
            <a:spcAft>
              <a:spcPct val="35000"/>
            </a:spcAft>
          </a:pPr>
          <a:endParaRPr lang="pt-PT" sz="1000" kern="1200"/>
        </a:p>
      </dsp:txBody>
      <dsp:txXfrm>
        <a:off x="3489800" y="1825284"/>
        <a:ext cx="139659" cy="139659"/>
      </dsp:txXfrm>
    </dsp:sp>
    <dsp:sp modelId="{138615DE-0A2D-4406-861C-A09D730A2255}">
      <dsp:nvSpPr>
        <dsp:cNvPr id="0" name=""/>
        <dsp:cNvSpPr/>
      </dsp:nvSpPr>
      <dsp:spPr>
        <a:xfrm>
          <a:off x="4266185" y="2561607"/>
          <a:ext cx="2152754" cy="107637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a:lnSpc>
              <a:spcPct val="90000"/>
            </a:lnSpc>
            <a:spcBef>
              <a:spcPct val="0"/>
            </a:spcBef>
            <a:spcAft>
              <a:spcPct val="35000"/>
            </a:spcAft>
          </a:pPr>
          <a:r>
            <a:rPr lang="pt-PT" sz="2100" kern="1200" dirty="0" smtClean="0">
              <a:solidFill>
                <a:schemeClr val="tx1"/>
              </a:solidFill>
              <a:latin typeface="Jannah" panose="020B0604020202020204" charset="-78"/>
              <a:cs typeface="Jannah" panose="020B0604020202020204" charset="-78"/>
            </a:rPr>
            <a:t>Rezas</a:t>
          </a:r>
          <a:endParaRPr lang="pt-PT" sz="2100" kern="1200" dirty="0">
            <a:solidFill>
              <a:schemeClr val="tx1"/>
            </a:solidFill>
            <a:latin typeface="Jannah" panose="020B0604020202020204" charset="-78"/>
            <a:cs typeface="Jannah" panose="020B0604020202020204" charset="-78"/>
          </a:endParaRPr>
        </a:p>
      </dsp:txBody>
      <dsp:txXfrm>
        <a:off x="4297711" y="2593133"/>
        <a:ext cx="2089702" cy="1013325"/>
      </dsp:txXfrm>
    </dsp:sp>
    <dsp:sp modelId="{68444F07-2F29-4053-800D-9700F43C4024}">
      <dsp:nvSpPr>
        <dsp:cNvPr id="0" name=""/>
        <dsp:cNvSpPr/>
      </dsp:nvSpPr>
      <dsp:spPr>
        <a:xfrm rot="4156056">
          <a:off x="1622539" y="2455883"/>
          <a:ext cx="3809726" cy="32124"/>
        </a:xfrm>
        <a:custGeom>
          <a:avLst/>
          <a:gdLst/>
          <a:ahLst/>
          <a:cxnLst/>
          <a:rect l="0" t="0" r="0" b="0"/>
          <a:pathLst>
            <a:path>
              <a:moveTo>
                <a:pt x="0" y="16062"/>
              </a:moveTo>
              <a:lnTo>
                <a:pt x="3809726" y="16062"/>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77850">
            <a:lnSpc>
              <a:spcPct val="90000"/>
            </a:lnSpc>
            <a:spcBef>
              <a:spcPct val="0"/>
            </a:spcBef>
            <a:spcAft>
              <a:spcPct val="35000"/>
            </a:spcAft>
          </a:pPr>
          <a:endParaRPr lang="pt-PT" sz="1300" kern="1200"/>
        </a:p>
      </dsp:txBody>
      <dsp:txXfrm>
        <a:off x="3432159" y="2376702"/>
        <a:ext cx="190486" cy="190486"/>
      </dsp:txXfrm>
    </dsp:sp>
    <dsp:sp modelId="{86FA337F-4332-4006-A30E-9658E7D236C5}">
      <dsp:nvSpPr>
        <dsp:cNvPr id="0" name=""/>
        <dsp:cNvSpPr/>
      </dsp:nvSpPr>
      <dsp:spPr>
        <a:xfrm>
          <a:off x="4201731" y="3715268"/>
          <a:ext cx="2152754" cy="107637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pt-PT" sz="2100" kern="1200" dirty="0" smtClean="0">
              <a:solidFill>
                <a:schemeClr val="tx1"/>
              </a:solidFill>
              <a:latin typeface="Jannah" panose="020B0604020202020204" charset="-78"/>
              <a:cs typeface="Jannah" panose="020B0604020202020204" charset="-78"/>
            </a:rPr>
            <a:t>Paremiologia</a:t>
          </a:r>
          <a:r>
            <a:rPr lang="pt-PT" sz="2100" kern="1200" dirty="0">
              <a:solidFill>
                <a:schemeClr val="tx1"/>
              </a:solidFill>
              <a:latin typeface="Jannah" panose="020B0604020202020204" charset="-78"/>
              <a:cs typeface="Jannah" panose="020B0604020202020204" charset="-78"/>
            </a:rPr>
            <a:t>,</a:t>
          </a:r>
        </a:p>
        <a:p>
          <a:pPr lvl="0" algn="ctr" defTabSz="711200">
            <a:lnSpc>
              <a:spcPct val="90000"/>
            </a:lnSpc>
            <a:spcBef>
              <a:spcPct val="0"/>
            </a:spcBef>
            <a:spcAft>
              <a:spcPct val="35000"/>
            </a:spcAft>
          </a:pPr>
          <a:endParaRPr lang="pt-PT" sz="2100" kern="1200" dirty="0"/>
        </a:p>
      </dsp:txBody>
      <dsp:txXfrm>
        <a:off x="4233257" y="3746794"/>
        <a:ext cx="2089702" cy="1013325"/>
      </dsp:txXfrm>
    </dsp:sp>
    <dsp:sp modelId="{6F6776FB-6996-4039-91EE-1FAA8CA3372B}">
      <dsp:nvSpPr>
        <dsp:cNvPr id="0" name=""/>
        <dsp:cNvSpPr/>
      </dsp:nvSpPr>
      <dsp:spPr>
        <a:xfrm rot="4458533">
          <a:off x="1034056" y="3074800"/>
          <a:ext cx="4986693" cy="32124"/>
        </a:xfrm>
        <a:custGeom>
          <a:avLst/>
          <a:gdLst/>
          <a:ahLst/>
          <a:cxnLst/>
          <a:rect l="0" t="0" r="0" b="0"/>
          <a:pathLst>
            <a:path>
              <a:moveTo>
                <a:pt x="0" y="16062"/>
              </a:moveTo>
              <a:lnTo>
                <a:pt x="4986693" y="16062"/>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755650">
            <a:lnSpc>
              <a:spcPct val="90000"/>
            </a:lnSpc>
            <a:spcBef>
              <a:spcPct val="0"/>
            </a:spcBef>
            <a:spcAft>
              <a:spcPct val="35000"/>
            </a:spcAft>
          </a:pPr>
          <a:endParaRPr lang="pt-PT" sz="1700" kern="1200"/>
        </a:p>
      </dsp:txBody>
      <dsp:txXfrm>
        <a:off x="3402735" y="2966194"/>
        <a:ext cx="249334" cy="249334"/>
      </dsp:txXfrm>
    </dsp:sp>
    <dsp:sp modelId="{AF5EC743-5D49-4A99-B61B-01D0A404284B}">
      <dsp:nvSpPr>
        <dsp:cNvPr id="0" name=""/>
        <dsp:cNvSpPr/>
      </dsp:nvSpPr>
      <dsp:spPr>
        <a:xfrm>
          <a:off x="4201731" y="4953102"/>
          <a:ext cx="2152754" cy="107637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a:lnSpc>
              <a:spcPct val="90000"/>
            </a:lnSpc>
            <a:spcBef>
              <a:spcPct val="0"/>
            </a:spcBef>
            <a:spcAft>
              <a:spcPct val="35000"/>
            </a:spcAft>
          </a:pPr>
          <a:r>
            <a:rPr lang="pt-PT" sz="2100" kern="1200" dirty="0" smtClean="0">
              <a:solidFill>
                <a:schemeClr val="tx1"/>
              </a:solidFill>
              <a:latin typeface="Jannah" panose="020B0604020202020204" charset="-78"/>
              <a:cs typeface="Jannah" panose="020B0604020202020204" charset="-78"/>
            </a:rPr>
            <a:t>Ensalmos</a:t>
          </a:r>
          <a:endParaRPr lang="pt-PT" sz="2100" kern="1200" dirty="0">
            <a:solidFill>
              <a:schemeClr val="tx1"/>
            </a:solidFill>
            <a:latin typeface="Jannah" panose="020B0604020202020204" charset="-78"/>
            <a:cs typeface="Jannah" panose="020B0604020202020204" charset="-78"/>
          </a:endParaRPr>
        </a:p>
      </dsp:txBody>
      <dsp:txXfrm>
        <a:off x="4233257" y="4984628"/>
        <a:ext cx="2089702" cy="1013325"/>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pyramid4">
  <dgm:title val=""/>
  <dgm:desc val=""/>
  <dgm:catLst>
    <dgm:cat type="pyramid" pri="4000"/>
    <dgm:cat type="relationship" pri="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useDef="1">
    <dgm:dataModel>
      <dgm:ptLst/>
      <dgm:bg/>
      <dgm:whole/>
    </dgm:dataModel>
  </dgm:styleData>
  <dgm:clrData useDef="1">
    <dgm:dataModel>
      <dgm:ptLst/>
      <dgm:bg/>
      <dgm:whole/>
    </dgm:dataModel>
  </dgm:clrData>
  <dgm:layoutNode name="compositeShape">
    <dgm:varLst>
      <dgm:chMax val="9"/>
      <dgm:dir/>
      <dgm:resizeHandles val="exact"/>
    </dgm:varLst>
    <dgm:alg type="composite">
      <dgm:param type="ar" val="1"/>
    </dgm:alg>
    <dgm:shape xmlns:r="http://schemas.openxmlformats.org/officeDocument/2006/relationships" r:blip="">
      <dgm:adjLst/>
    </dgm:shape>
    <dgm:presOf/>
    <dgm:choose name="Name0">
      <dgm:if name="Name1" axis="ch" ptType="node" func="cnt" op="lte" val="4">
        <dgm:choose name="Name2">
          <dgm:if name="Name3" axis="ch" ptType="node" func="cnt" op="equ" val="1">
            <dgm:constrLst>
              <dgm:constr type="primFontSz" for="ch" ptType="node" op="equ" val="65"/>
              <dgm:constr type="t" for="ch" forName="triangle1"/>
              <dgm:constr type="l" for="ch" forName="triangle1"/>
              <dgm:constr type="h" for="ch" forName="triangle1" refType="h"/>
              <dgm:constr type="w" for="ch" forName="triangle1" refType="h"/>
            </dgm:constrLst>
          </dgm:if>
          <dgm:else name="Name4">
            <dgm:constrLst>
              <dgm:constr type="primFontSz" for="ch" ptType="node" op="equ" val="65"/>
              <dgm:constr type="t" for="ch" forName="triangle1"/>
              <dgm:constr type="l" for="ch" forName="triangle1" refType="h" fact="0.25"/>
              <dgm:constr type="h" for="ch" forName="triangle1" refType="h" fact="0.5"/>
              <dgm:constr type="w" for="ch" forName="triangle1" refType="h" fact="0.5"/>
              <dgm:constr type="t" for="ch" forName="triangle2" refType="h" fact="0.5"/>
              <dgm:constr type="l" for="ch" forName="triangle2"/>
              <dgm:constr type="h" for="ch" forName="triangle2" refType="h" fact="0.5"/>
              <dgm:constr type="w" for="ch" forName="triangle2" refType="h" fact="0.5"/>
              <dgm:constr type="t" for="ch" forName="triangle3" refType="h" fact="0.5"/>
              <dgm:constr type="l" for="ch" forName="triangle3" refType="h" fact="0.25"/>
              <dgm:constr type="h" for="ch" forName="triangle3" refType="h" fact="0.5"/>
              <dgm:constr type="w" for="ch" forName="triangle3" refType="h" fact="0.5"/>
              <dgm:constr type="t" for="ch" forName="triangle4" refType="h" fact="0.5"/>
              <dgm:constr type="l" for="ch" forName="triangle4" refType="h" fact="0.5"/>
              <dgm:constr type="h" for="ch" forName="triangle4" refType="h" fact="0.5"/>
              <dgm:constr type="w" for="ch" forName="triangle4" refType="h" fact="0.5"/>
            </dgm:constrLst>
          </dgm:else>
        </dgm:choose>
      </dgm:if>
      <dgm:else name="Name5">
        <dgm:constrLst>
          <dgm:constr type="primFontSz" for="ch" ptType="node" op="equ" val="65"/>
          <dgm:constr type="t" for="ch" forName="triangle1"/>
          <dgm:constr type="l" for="ch" forName="triangle1" refType="h" fact="0.33"/>
          <dgm:constr type="h" for="ch" forName="triangle1" refType="h" fact="0.33"/>
          <dgm:constr type="w" for="ch" forName="triangle1" refType="h" fact="0.33"/>
          <dgm:constr type="t" for="ch" forName="triangle2" refType="h" fact="0.33"/>
          <dgm:constr type="l" for="ch" forName="triangle2" refType="h" fact="0.165"/>
          <dgm:constr type="h" for="ch" forName="triangle2" refType="h" fact="0.33"/>
          <dgm:constr type="w" for="ch" forName="triangle2" refType="h" fact="0.33"/>
          <dgm:constr type="t" for="ch" forName="triangle3" refType="h" fact="0.33"/>
          <dgm:constr type="l" for="ch" forName="triangle3" refType="h" fact="0.33"/>
          <dgm:constr type="h" for="ch" forName="triangle3" refType="h" fact="0.33"/>
          <dgm:constr type="w" for="ch" forName="triangle3" refType="h" fact="0.33"/>
          <dgm:constr type="t" for="ch" forName="triangle4" refType="h" fact="0.33"/>
          <dgm:constr type="l" for="ch" forName="triangle4" refType="h" fact="0.495"/>
          <dgm:constr type="h" for="ch" forName="triangle4" refType="h" fact="0.33"/>
          <dgm:constr type="w" for="ch" forName="triangle4" refType="h" fact="0.33"/>
          <dgm:constr type="t" for="ch" forName="triangle5" refType="h" fact="0.66"/>
          <dgm:constr type="l" for="ch" forName="triangle5"/>
          <dgm:constr type="h" for="ch" forName="triangle5" refType="h" fact="0.33"/>
          <dgm:constr type="w" for="ch" forName="triangle5" refType="h" fact="0.33"/>
          <dgm:constr type="t" for="ch" forName="triangle6" refType="h" fact="0.66"/>
          <dgm:constr type="l" for="ch" forName="triangle6" refType="h" fact="0.165"/>
          <dgm:constr type="h" for="ch" forName="triangle6" refType="h" fact="0.33"/>
          <dgm:constr type="w" for="ch" forName="triangle6" refType="h" fact="0.33"/>
          <dgm:constr type="t" for="ch" forName="triangle7" refType="h" fact="0.66"/>
          <dgm:constr type="l" for="ch" forName="triangle7" refType="h" fact="0.33"/>
          <dgm:constr type="h" for="ch" forName="triangle7" refType="h" fact="0.33"/>
          <dgm:constr type="w" for="ch" forName="triangle7" refType="h" fact="0.33"/>
          <dgm:constr type="t" for="ch" forName="triangle8" refType="h" fact="0.66"/>
          <dgm:constr type="l" for="ch" forName="triangle8" refType="h" fact="0.495"/>
          <dgm:constr type="h" for="ch" forName="triangle8" refType="h" fact="0.33"/>
          <dgm:constr type="w" for="ch" forName="triangle8" refType="h" fact="0.33"/>
          <dgm:constr type="t" for="ch" forName="triangle9" refType="h" fact="0.66"/>
          <dgm:constr type="l" for="ch" forName="triangle9" refType="h" fact="0.66"/>
          <dgm:constr type="h" for="ch" forName="triangle9" refType="h" fact="0.33"/>
          <dgm:constr type="w" for="ch" forName="triangle9" refType="h" fact="0.33"/>
        </dgm:constrLst>
      </dgm:else>
    </dgm:choose>
    <dgm:ruleLst/>
    <dgm:choose name="Name6">
      <dgm:if name="Name7" axis="ch" ptType="node" func="cnt" op="gte" val="1">
        <dgm:layoutNode name="triangle1" styleLbl="node1">
          <dgm:varLst>
            <dgm:bulletEnabled val="1"/>
          </dgm:varLst>
          <dgm:alg type="tx">
            <dgm:param type="txAnchorVertCh" val="mid"/>
          </dgm:alg>
          <dgm:shape xmlns:r="http://schemas.openxmlformats.org/officeDocument/2006/relationships" type="triangle"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8"/>
    </dgm:choose>
    <dgm:choose name="Name9">
      <dgm:if name="Name10" axis="ch" ptType="node" func="cnt" op="gte" val="2">
        <dgm:layoutNode name="triangle2" styleLbl="node1">
          <dgm:varLst>
            <dgm:bulletEnabled val="1"/>
          </dgm:varLst>
          <dgm:alg type="tx">
            <dgm:param type="txAnchorVertCh" val="mid"/>
          </dgm:alg>
          <dgm:shape xmlns:r="http://schemas.openxmlformats.org/officeDocument/2006/relationships" type="triangle" r:blip="">
            <dgm:adjLst/>
          </dgm:shape>
          <dgm:choose name="Name11">
            <dgm:if name="Name12" func="var" arg="dir" op="equ" val="norm">
              <dgm:presOf axis="ch desOrSelf" ptType="node node" st="2 1" cnt="1 0"/>
            </dgm:if>
            <dgm:else name="Name13">
              <dgm:presOf axis="ch desOrSelf" ptType="node node" st="4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3" styleLbl="node1">
          <dgm:varLst>
            <dgm:bulletEnabled val="1"/>
          </dgm:varLst>
          <dgm:alg type="tx">
            <dgm:param type="txAnchorVertCh" val="mid"/>
          </dgm:alg>
          <dgm:shape xmlns:r="http://schemas.openxmlformats.org/officeDocument/2006/relationships" rot="180" type="triangle"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4" styleLbl="node1">
          <dgm:varLst>
            <dgm:bulletEnabled val="1"/>
          </dgm:varLst>
          <dgm:alg type="tx">
            <dgm:param type="txAnchorVertCh" val="mid"/>
          </dgm:alg>
          <dgm:shape xmlns:r="http://schemas.openxmlformats.org/officeDocument/2006/relationships" type="triangle" r:blip="">
            <dgm:adjLst/>
          </dgm:shape>
          <dgm:choose name="Name14">
            <dgm:if name="Name15" func="var" arg="dir" op="equ" val="norm">
              <dgm:presOf axis="ch desOrSelf" ptType="node node" st="4 1" cnt="1 0"/>
            </dgm:if>
            <dgm:else name="Name16">
              <dgm:presOf axis="ch desOrSelf" ptType="node node" st="2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7"/>
    </dgm:choose>
    <dgm:choose name="Name18">
      <dgm:if name="Name19" axis="ch" ptType="node" func="cnt" op="gte" val="5">
        <dgm:layoutNode name="triangle5" styleLbl="node1">
          <dgm:varLst>
            <dgm:bulletEnabled val="1"/>
          </dgm:varLst>
          <dgm:alg type="tx">
            <dgm:param type="txAnchorVertCh" val="mid"/>
          </dgm:alg>
          <dgm:shape xmlns:r="http://schemas.openxmlformats.org/officeDocument/2006/relationships" type="triangle" r:blip="">
            <dgm:adjLst/>
          </dgm:shape>
          <dgm:choose name="Name20">
            <dgm:if name="Name21" func="var" arg="dir" op="equ" val="norm">
              <dgm:presOf axis="ch desOrSelf" ptType="node node" st="5 1" cnt="1 0"/>
            </dgm:if>
            <dgm:else name="Name22">
              <dgm:presOf axis="ch desOrSelf" ptType="node node" st="9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6" styleLbl="node1">
          <dgm:varLst>
            <dgm:bulletEnabled val="1"/>
          </dgm:varLst>
          <dgm:alg type="tx">
            <dgm:param type="txAnchorVertCh" val="mid"/>
          </dgm:alg>
          <dgm:shape xmlns:r="http://schemas.openxmlformats.org/officeDocument/2006/relationships" rot="180" type="triangle" r:blip="">
            <dgm:adjLst/>
          </dgm:shape>
          <dgm:choose name="Name23">
            <dgm:if name="Name24" func="var" arg="dir" op="equ" val="norm">
              <dgm:presOf axis="ch desOrSelf" ptType="node node" st="6 1" cnt="1 0"/>
            </dgm:if>
            <dgm:else name="Name25">
              <dgm:presOf axis="ch desOrSelf" ptType="node node" st="8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7" styleLbl="node1">
          <dgm:varLst>
            <dgm:bulletEnabled val="1"/>
          </dgm:varLst>
          <dgm:alg type="tx">
            <dgm:param type="txAnchorVertCh" val="mid"/>
          </dgm:alg>
          <dgm:shape xmlns:r="http://schemas.openxmlformats.org/officeDocument/2006/relationships" type="triangle" r:blip="">
            <dgm:adjLst/>
          </dgm:shape>
          <dgm:presOf axis="ch desOrSelf" ptType="node node" st="7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8" styleLbl="node1">
          <dgm:varLst>
            <dgm:bulletEnabled val="1"/>
          </dgm:varLst>
          <dgm:alg type="tx">
            <dgm:param type="txAnchorVertCh" val="mid"/>
          </dgm:alg>
          <dgm:shape xmlns:r="http://schemas.openxmlformats.org/officeDocument/2006/relationships" rot="180" type="triangle" r:blip="">
            <dgm:adjLst/>
          </dgm:shape>
          <dgm:choose name="Name26">
            <dgm:if name="Name27" func="var" arg="dir" op="equ" val="norm">
              <dgm:presOf axis="ch desOrSelf" ptType="node node" st="8 1" cnt="1 0"/>
            </dgm:if>
            <dgm:else name="Name28">
              <dgm:presOf axis="ch desOrSelf" ptType="node node" st="6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9" styleLbl="node1">
          <dgm:varLst>
            <dgm:bulletEnabled val="1"/>
          </dgm:varLst>
          <dgm:alg type="tx">
            <dgm:param type="txAnchorVertCh" val="mid"/>
          </dgm:alg>
          <dgm:shape xmlns:r="http://schemas.openxmlformats.org/officeDocument/2006/relationships" type="triangle" r:blip="">
            <dgm:adjLst/>
          </dgm:shape>
          <dgm:choose name="Name29">
            <dgm:if name="Name30" func="var" arg="dir" op="equ" val="norm">
              <dgm:presOf axis="ch desOrSelf" ptType="node node" st="9 1" cnt="1 0"/>
            </dgm:if>
            <dgm:else name="Name31">
              <dgm:presOf axis="ch desOrSelf" ptType="node node" st="5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2"/>
    </dgm:choose>
  </dgm:layoutNode>
</dgm:layoutDef>
</file>

<file path=ppt/diagrams/layout3.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ção do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t-PT"/>
          </a:p>
        </p:txBody>
      </p:sp>
      <p:sp>
        <p:nvSpPr>
          <p:cNvPr id="3" name="Marcador de Posição da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148919-4727-416C-80C4-D6D1CBF60344}" type="datetimeFigureOut">
              <a:rPr lang="pt-PT" smtClean="0"/>
              <a:t>14-07-2023</a:t>
            </a:fld>
            <a:endParaRPr lang="pt-PT"/>
          </a:p>
        </p:txBody>
      </p:sp>
      <p:sp>
        <p:nvSpPr>
          <p:cNvPr id="4" name="Marcador de Posição da Imagem do Diapositivo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pt-PT"/>
          </a:p>
        </p:txBody>
      </p:sp>
      <p:sp>
        <p:nvSpPr>
          <p:cNvPr id="5" name="Marcador de Posição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PT"/>
              <a:t>Clique para editar os estilos do texto de Modelo Global</a:t>
            </a:r>
          </a:p>
          <a:p>
            <a:pPr lvl="1"/>
            <a:r>
              <a:rPr lang="pt-PT"/>
              <a:t>Segundo nível</a:t>
            </a:r>
          </a:p>
          <a:p>
            <a:pPr lvl="2"/>
            <a:r>
              <a:rPr lang="pt-PT"/>
              <a:t>Terceiro nível</a:t>
            </a:r>
          </a:p>
          <a:p>
            <a:pPr lvl="3"/>
            <a:r>
              <a:rPr lang="pt-PT"/>
              <a:t>Quarto nível</a:t>
            </a:r>
          </a:p>
          <a:p>
            <a:pPr lvl="4"/>
            <a:r>
              <a:rPr lang="pt-PT"/>
              <a:t>Quinto nível</a:t>
            </a:r>
          </a:p>
        </p:txBody>
      </p:sp>
      <p:sp>
        <p:nvSpPr>
          <p:cNvPr id="6" name="Marcador de Posição do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pt-PT"/>
          </a:p>
        </p:txBody>
      </p:sp>
      <p:sp>
        <p:nvSpPr>
          <p:cNvPr id="7" name="Marcador de Posição do Número do Diapositivo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1EF59B-A80B-4603-9925-BC392568EF7F}" type="slidenum">
              <a:rPr lang="pt-PT" smtClean="0"/>
              <a:t>‹nº›</a:t>
            </a:fld>
            <a:endParaRPr lang="pt-PT"/>
          </a:p>
        </p:txBody>
      </p:sp>
    </p:spTree>
    <p:extLst>
      <p:ext uri="{BB962C8B-B14F-4D97-AF65-F5344CB8AC3E}">
        <p14:creationId xmlns:p14="http://schemas.microsoft.com/office/powerpoint/2010/main" val="35606443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endParaRPr lang="pt-PT" dirty="0"/>
          </a:p>
        </p:txBody>
      </p:sp>
      <p:sp>
        <p:nvSpPr>
          <p:cNvPr id="4" name="Marcador de Posição do Número do Diapositivo 3"/>
          <p:cNvSpPr>
            <a:spLocks noGrp="1"/>
          </p:cNvSpPr>
          <p:nvPr>
            <p:ph type="sldNum" sz="quarter" idx="5"/>
          </p:nvPr>
        </p:nvSpPr>
        <p:spPr/>
        <p:txBody>
          <a:bodyPr/>
          <a:lstStyle/>
          <a:p>
            <a:fld id="{AF1EF59B-A80B-4603-9925-BC392568EF7F}" type="slidenum">
              <a:rPr lang="pt-PT" smtClean="0"/>
              <a:t>3</a:t>
            </a:fld>
            <a:endParaRPr lang="pt-PT"/>
          </a:p>
        </p:txBody>
      </p:sp>
    </p:spTree>
    <p:extLst>
      <p:ext uri="{BB962C8B-B14F-4D97-AF65-F5344CB8AC3E}">
        <p14:creationId xmlns:p14="http://schemas.microsoft.com/office/powerpoint/2010/main" val="1936093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endParaRPr lang="pt-PT" dirty="0"/>
          </a:p>
        </p:txBody>
      </p:sp>
      <p:sp>
        <p:nvSpPr>
          <p:cNvPr id="4" name="Marcador de Posição do Número do Diapositivo 3"/>
          <p:cNvSpPr>
            <a:spLocks noGrp="1"/>
          </p:cNvSpPr>
          <p:nvPr>
            <p:ph type="sldNum" sz="quarter" idx="5"/>
          </p:nvPr>
        </p:nvSpPr>
        <p:spPr/>
        <p:txBody>
          <a:bodyPr/>
          <a:lstStyle/>
          <a:p>
            <a:fld id="{AF1EF59B-A80B-4603-9925-BC392568EF7F}" type="slidenum">
              <a:rPr lang="pt-PT" smtClean="0"/>
              <a:t>11</a:t>
            </a:fld>
            <a:endParaRPr lang="pt-PT"/>
          </a:p>
        </p:txBody>
      </p:sp>
    </p:spTree>
    <p:extLst>
      <p:ext uri="{BB962C8B-B14F-4D97-AF65-F5344CB8AC3E}">
        <p14:creationId xmlns:p14="http://schemas.microsoft.com/office/powerpoint/2010/main" val="36532447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endParaRPr lang="pt-PT" dirty="0"/>
          </a:p>
        </p:txBody>
      </p:sp>
      <p:sp>
        <p:nvSpPr>
          <p:cNvPr id="4" name="Marcador de Posição do Número do Diapositivo 3"/>
          <p:cNvSpPr>
            <a:spLocks noGrp="1"/>
          </p:cNvSpPr>
          <p:nvPr>
            <p:ph type="sldNum" sz="quarter" idx="5"/>
          </p:nvPr>
        </p:nvSpPr>
        <p:spPr/>
        <p:txBody>
          <a:bodyPr/>
          <a:lstStyle/>
          <a:p>
            <a:fld id="{AF1EF59B-A80B-4603-9925-BC392568EF7F}" type="slidenum">
              <a:rPr lang="pt-PT" smtClean="0"/>
              <a:t>19</a:t>
            </a:fld>
            <a:endParaRPr lang="pt-PT"/>
          </a:p>
        </p:txBody>
      </p:sp>
    </p:spTree>
    <p:extLst>
      <p:ext uri="{BB962C8B-B14F-4D97-AF65-F5344CB8AC3E}">
        <p14:creationId xmlns:p14="http://schemas.microsoft.com/office/powerpoint/2010/main" val="17556552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7/14/2023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advClick="0" advTm="5000">
        <p14:switch dir="r"/>
      </p:transition>
    </mc:Choice>
    <mc:Fallback xmlns="">
      <p:transition spd="slow" advClick="0" advTm="5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advClick="0" advTm="5000">
        <p14:switch dir="r"/>
      </p:transition>
    </mc:Choice>
    <mc:Fallback xmlns="">
      <p:transition spd="slow" advClick="0" advTm="5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7/14/2023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advClick="0" advTm="5000">
        <p14:switch dir="r"/>
      </p:transition>
    </mc:Choice>
    <mc:Fallback xmlns="">
      <p:transition spd="slow" advClick="0" advTm="5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7/14/2023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advClick="0" advTm="5000">
        <p14:switch dir="r"/>
      </p:transition>
    </mc:Choice>
    <mc:Fallback xmlns="">
      <p:transition spd="slow" advClick="0" advTm="5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7/14/2023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advClick="0" advTm="5000">
        <p14:switch dir="r"/>
      </p:transition>
    </mc:Choice>
    <mc:Fallback xmlns="">
      <p:transition spd="slow" advClick="0" advTm="5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7/14/2023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advClick="0" advTm="5000">
        <p14:switch dir="r"/>
      </p:transition>
    </mc:Choice>
    <mc:Fallback xmlns="">
      <p:transition spd="slow" advClick="0" advTm="5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7/14/2023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advClick="0" advTm="5000">
        <p14:switch dir="r"/>
      </p:transition>
    </mc:Choice>
    <mc:Fallback xmlns="">
      <p:transition spd="slow" advClick="0" advTm="5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advClick="0" advTm="5000">
        <p14:switch dir="r"/>
      </p:transition>
    </mc:Choice>
    <mc:Fallback xmlns="">
      <p:transition spd="slow" advClick="0" advTm="5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advClick="0" advTm="5000">
        <p14:switch dir="r"/>
      </p:transition>
    </mc:Choice>
    <mc:Fallback xmlns="">
      <p:transition spd="slow" advClick="0" advTm="5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advClick="0" advTm="5000">
        <p14:switch dir="r"/>
      </p:transition>
    </mc:Choice>
    <mc:Fallback xmlns="">
      <p:transition spd="slow" advClick="0" advTm="5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‹nº›</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advClick="0" advTm="5000">
        <p14:switch dir="r"/>
      </p:transition>
    </mc:Choice>
    <mc:Fallback xmlns="">
      <p:transition spd="slow" advClick="0" advTm="5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7/14/2023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‹nº›</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advClick="0" advTm="5000">
        <p14:switch dir="r"/>
      </p:transition>
    </mc:Choice>
    <mc:Fallback xmlns="">
      <p:transition spd="slow" advClick="0" advTm="5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7.xml"/><Relationship Id="rId6" Type="http://schemas.openxmlformats.org/officeDocument/2006/relationships/image" Target="../media/image8.jpg"/><Relationship Id="rId5" Type="http://schemas.openxmlformats.org/officeDocument/2006/relationships/image" Target="../media/image7.jpg"/><Relationship Id="rId4" Type="http://schemas.openxmlformats.org/officeDocument/2006/relationships/image" Target="../media/image8.svg"/></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11.jpg"/><Relationship Id="rId5" Type="http://schemas.openxmlformats.org/officeDocument/2006/relationships/image" Target="../media/image13.sv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8.sv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8.sv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8.sv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2.png"/><Relationship Id="rId1" Type="http://schemas.openxmlformats.org/officeDocument/2006/relationships/slideLayout" Target="../slideLayouts/slideLayout7.xml"/><Relationship Id="rId4" Type="http://schemas.openxmlformats.org/officeDocument/2006/relationships/image" Target="../media/image8.svg"/></Relationships>
</file>

<file path=ppt/slides/_rels/slide8.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6.png"/><Relationship Id="rId7" Type="http://schemas.openxmlformats.org/officeDocument/2006/relationships/image" Target="../media/image17.jpeg"/><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16.jpeg"/><Relationship Id="rId5" Type="http://schemas.openxmlformats.org/officeDocument/2006/relationships/image" Target="../media/image15.jpeg"/><Relationship Id="rId10" Type="http://schemas.openxmlformats.org/officeDocument/2006/relationships/image" Target="../media/image20.jpeg"/><Relationship Id="rId4" Type="http://schemas.openxmlformats.org/officeDocument/2006/relationships/image" Target="../media/image17.svg"/><Relationship Id="rId9" Type="http://schemas.openxmlformats.org/officeDocument/2006/relationships/image" Target="../media/image19.jpe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3.jpeg"/><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8.svg"/></Relationships>
</file>

<file path=ppt/slides/_rels/slide10.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6.png"/><Relationship Id="rId7" Type="http://schemas.openxmlformats.org/officeDocument/2006/relationships/image" Target="../media/image26.jpeg"/><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8.svg"/></Relationships>
</file>

<file path=ppt/slides/_rels/slide1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2.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30.jpeg"/><Relationship Id="rId5" Type="http://schemas.openxmlformats.org/officeDocument/2006/relationships/image" Target="../media/image29.jpeg"/><Relationship Id="rId10" Type="http://schemas.openxmlformats.org/officeDocument/2006/relationships/image" Target="../media/image32.jpeg"/><Relationship Id="rId4" Type="http://schemas.openxmlformats.org/officeDocument/2006/relationships/image" Target="../media/image28.jpeg"/><Relationship Id="rId9" Type="http://schemas.openxmlformats.org/officeDocument/2006/relationships/image" Target="../media/image31.jpeg"/></Relationships>
</file>

<file path=ppt/slides/_rels/slide12.xml.rels><?xml version="1.0" encoding="UTF-8" standalone="yes"?>
<Relationships xmlns="http://schemas.openxmlformats.org/package/2006/relationships"><Relationship Id="rId8" Type="http://schemas.openxmlformats.org/officeDocument/2006/relationships/image" Target="../media/image36.jpeg"/><Relationship Id="rId3" Type="http://schemas.openxmlformats.org/officeDocument/2006/relationships/image" Target="../media/image6.png"/><Relationship Id="rId7" Type="http://schemas.openxmlformats.org/officeDocument/2006/relationships/image" Target="../media/image35.jpeg"/><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8.sv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2.png"/><Relationship Id="rId1" Type="http://schemas.openxmlformats.org/officeDocument/2006/relationships/slideLayout" Target="../slideLayouts/slideLayout7.xml"/><Relationship Id="rId4" Type="http://schemas.openxmlformats.org/officeDocument/2006/relationships/image" Target="../media/image8.svg"/></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7.png"/><Relationship Id="rId1" Type="http://schemas.openxmlformats.org/officeDocument/2006/relationships/slideLayout" Target="../slideLayouts/slideLayout7.xml"/><Relationship Id="rId5" Type="http://schemas.openxmlformats.org/officeDocument/2006/relationships/image" Target="../media/image38.jpeg"/><Relationship Id="rId4" Type="http://schemas.openxmlformats.org/officeDocument/2006/relationships/image" Target="../media/image13.svg"/></Relationships>
</file>

<file path=ppt/slides/_rels/slide15.xml.rels><?xml version="1.0" encoding="UTF-8" standalone="yes"?>
<Relationships xmlns="http://schemas.openxmlformats.org/package/2006/relationships"><Relationship Id="rId8" Type="http://schemas.openxmlformats.org/officeDocument/2006/relationships/diagramData" Target="../diagrams/data2.xml"/><Relationship Id="rId13" Type="http://schemas.openxmlformats.org/officeDocument/2006/relationships/diagramData" Target="../diagrams/data3.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17" Type="http://schemas.microsoft.com/office/2007/relationships/diagramDrawing" Target="../diagrams/drawing3.xml"/><Relationship Id="rId2" Type="http://schemas.openxmlformats.org/officeDocument/2006/relationships/image" Target="../media/image5.jpeg"/><Relationship Id="rId16" Type="http://schemas.openxmlformats.org/officeDocument/2006/relationships/diagramColors" Target="../diagrams/colors3.xml"/><Relationship Id="rId1" Type="http://schemas.openxmlformats.org/officeDocument/2006/relationships/slideLayout" Target="../slideLayouts/slideLayout7.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5" Type="http://schemas.openxmlformats.org/officeDocument/2006/relationships/diagramQuickStyle" Target="../diagrams/quickStyle3.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 Id="rId14" Type="http://schemas.openxmlformats.org/officeDocument/2006/relationships/diagramLayout" Target="../diagrams/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7.png"/><Relationship Id="rId1" Type="http://schemas.openxmlformats.org/officeDocument/2006/relationships/slideLayout" Target="../slideLayouts/slideLayout7.xml"/><Relationship Id="rId5" Type="http://schemas.openxmlformats.org/officeDocument/2006/relationships/image" Target="../media/image39.png"/><Relationship Id="rId4" Type="http://schemas.openxmlformats.org/officeDocument/2006/relationships/image" Target="../media/image13.svg"/></Relationships>
</file>

<file path=ppt/slides/_rels/slide17.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5.jpeg"/><Relationship Id="rId1" Type="http://schemas.openxmlformats.org/officeDocument/2006/relationships/slideLayout" Target="../slideLayouts/slideLayout7.xml"/><Relationship Id="rId5" Type="http://schemas.openxmlformats.org/officeDocument/2006/relationships/image" Target="../media/image8.sv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5.jpeg"/><Relationship Id="rId1" Type="http://schemas.openxmlformats.org/officeDocument/2006/relationships/slideLayout" Target="../slideLayouts/slideLayout7.xml"/><Relationship Id="rId5" Type="http://schemas.openxmlformats.org/officeDocument/2006/relationships/image" Target="../media/image8.sv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8.sv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5.jpeg"/><Relationship Id="rId7"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video" Target="https://www.youtube.com/embed/nTqzdIPavYw?feature=oembed" TargetMode="External"/><Relationship Id="rId6" Type="http://schemas.openxmlformats.org/officeDocument/2006/relationships/image" Target="../media/image43.jpeg"/><Relationship Id="rId5" Type="http://schemas.microsoft.com/office/2007/relationships/hdphoto" Target="../media/hdphoto1.wdp"/><Relationship Id="rId4" Type="http://schemas.openxmlformats.org/officeDocument/2006/relationships/image" Target="../media/image42.png"/><Relationship Id="rId9" Type="http://schemas.openxmlformats.org/officeDocument/2006/relationships/image" Target="../media/image44.jpeg"/></Relationships>
</file>

<file path=ppt/slides/_rels/slide2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hyperlink" Target="https://youtu.be/vE-q33C0vP4" TargetMode="External"/><Relationship Id="rId7" Type="http://schemas.openxmlformats.org/officeDocument/2006/relationships/image" Target="../media/image47.jpeg"/><Relationship Id="rId2" Type="http://schemas.openxmlformats.org/officeDocument/2006/relationships/slideLayout" Target="../slideLayouts/slideLayout7.xml"/><Relationship Id="rId1" Type="http://schemas.openxmlformats.org/officeDocument/2006/relationships/video" Target="https://www.youtube.com/embed/vE-q33C0vP4?feature=oembed" TargetMode="External"/><Relationship Id="rId6" Type="http://schemas.openxmlformats.org/officeDocument/2006/relationships/image" Target="../media/image46.png"/><Relationship Id="rId5" Type="http://schemas.openxmlformats.org/officeDocument/2006/relationships/image" Target="../media/image45.jpeg"/><Relationship Id="rId10" Type="http://schemas.openxmlformats.org/officeDocument/2006/relationships/image" Target="../media/image48.jpeg"/><Relationship Id="rId4" Type="http://schemas.openxmlformats.org/officeDocument/2006/relationships/image" Target="../media/image5.jpeg"/><Relationship Id="rId9" Type="http://schemas.openxmlformats.org/officeDocument/2006/relationships/image" Target="../media/image8.svg"/></Relationships>
</file>

<file path=ppt/slides/_rels/slide22.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5.jpeg"/><Relationship Id="rId1" Type="http://schemas.openxmlformats.org/officeDocument/2006/relationships/slideLayout" Target="../slideLayouts/slideLayout7.xml"/><Relationship Id="rId5" Type="http://schemas.openxmlformats.org/officeDocument/2006/relationships/image" Target="../media/image8.sv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10387" b="10387"/>
          <a:stretch>
            <a:fillRect/>
          </a:stretch>
        </p:blipFill>
        <p:spPr>
          <a:xfrm>
            <a:off x="0" y="-119008"/>
            <a:ext cx="18288000" cy="10406008"/>
          </a:xfrm>
          <a:prstGeom prst="rect">
            <a:avLst/>
          </a:prstGeom>
        </p:spPr>
      </p:pic>
      <p:sp>
        <p:nvSpPr>
          <p:cNvPr id="6" name="Freeform 6"/>
          <p:cNvSpPr/>
          <p:nvPr/>
        </p:nvSpPr>
        <p:spPr>
          <a:xfrm>
            <a:off x="7203452" y="7055255"/>
            <a:ext cx="3423896" cy="174307"/>
          </a:xfrm>
          <a:custGeom>
            <a:avLst/>
            <a:gdLst/>
            <a:ahLst/>
            <a:cxnLst/>
            <a:rect l="l" t="t" r="r" b="b"/>
            <a:pathLst>
              <a:path w="3423896" h="174307">
                <a:moveTo>
                  <a:pt x="0" y="0"/>
                </a:moveTo>
                <a:lnTo>
                  <a:pt x="3423896" y="0"/>
                </a:lnTo>
                <a:lnTo>
                  <a:pt x="3423896" y="174307"/>
                </a:lnTo>
                <a:lnTo>
                  <a:pt x="0" y="174307"/>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sp>
      <p:sp>
        <p:nvSpPr>
          <p:cNvPr id="8" name="TextBox 8"/>
          <p:cNvSpPr txBox="1"/>
          <p:nvPr/>
        </p:nvSpPr>
        <p:spPr>
          <a:xfrm>
            <a:off x="612775" y="5619069"/>
            <a:ext cx="17294225" cy="1205458"/>
          </a:xfrm>
          <a:prstGeom prst="rect">
            <a:avLst/>
          </a:prstGeom>
        </p:spPr>
        <p:txBody>
          <a:bodyPr wrap="square" lIns="0" tIns="0" rIns="0" bIns="0" rtlCol="0" anchor="t">
            <a:spAutoFit/>
          </a:bodyPr>
          <a:lstStyle/>
          <a:p>
            <a:pPr algn="ctr">
              <a:lnSpc>
                <a:spcPts val="9404"/>
              </a:lnSpc>
            </a:pPr>
            <a:r>
              <a:rPr lang="en-US" sz="8322" dirty="0" err="1">
                <a:solidFill>
                  <a:srgbClr val="EFDECB"/>
                </a:solidFill>
                <a:latin typeface="Jannah" panose="020B0604020202020204"/>
                <a:cs typeface="Jannah Medium" panose="020B0604020202020204"/>
              </a:rPr>
              <a:t>Património</a:t>
            </a:r>
            <a:r>
              <a:rPr lang="en-US" sz="8322" dirty="0">
                <a:solidFill>
                  <a:srgbClr val="EFDECB"/>
                </a:solidFill>
                <a:latin typeface="Jannah Medium" panose="020B0604020202020204" charset="-78"/>
                <a:cs typeface="Jannah Medium" panose="020B0604020202020204"/>
              </a:rPr>
              <a:t> </a:t>
            </a:r>
            <a:r>
              <a:rPr lang="en-US" sz="8322" dirty="0" err="1" smtClean="0">
                <a:solidFill>
                  <a:srgbClr val="EFDECB"/>
                </a:solidFill>
                <a:latin typeface="Jannah Medium" panose="020B0604020202020204" charset="-78"/>
                <a:cs typeface="Jannah Medium" panose="020B0604020202020204"/>
              </a:rPr>
              <a:t>Comum</a:t>
            </a:r>
            <a:r>
              <a:rPr lang="en-US" sz="8322" dirty="0" smtClean="0">
                <a:solidFill>
                  <a:srgbClr val="EFDECB"/>
                </a:solidFill>
                <a:latin typeface="Jannah Medium" panose="020B0604020202020204" charset="-78"/>
                <a:cs typeface="Jannah Medium" panose="020B0604020202020204"/>
              </a:rPr>
              <a:t> da </a:t>
            </a:r>
            <a:r>
              <a:rPr lang="en-US" sz="8322" dirty="0" err="1" smtClean="0">
                <a:solidFill>
                  <a:srgbClr val="EFDECB"/>
                </a:solidFill>
                <a:latin typeface="Jannah Medium" panose="020B0604020202020204" charset="-78"/>
                <a:cs typeface="Jannah Medium" panose="020B0604020202020204"/>
              </a:rPr>
              <a:t>Humanidade</a:t>
            </a:r>
            <a:endParaRPr lang="en-US" sz="8322" dirty="0">
              <a:solidFill>
                <a:srgbClr val="EFDECB"/>
              </a:solidFill>
              <a:latin typeface="Jannah Medium" panose="020B0604020202020204" charset="-78"/>
              <a:cs typeface="Jannah Medium" panose="020B0604020202020204"/>
            </a:endParaRPr>
          </a:p>
        </p:txBody>
      </p:sp>
      <p:sp>
        <p:nvSpPr>
          <p:cNvPr id="9" name="TextBox 9"/>
          <p:cNvSpPr txBox="1"/>
          <p:nvPr/>
        </p:nvSpPr>
        <p:spPr>
          <a:xfrm>
            <a:off x="4979321" y="7691018"/>
            <a:ext cx="7872158" cy="1051570"/>
          </a:xfrm>
          <a:prstGeom prst="rect">
            <a:avLst/>
          </a:prstGeom>
        </p:spPr>
        <p:txBody>
          <a:bodyPr lIns="0" tIns="0" rIns="0" bIns="0" rtlCol="0" anchor="t">
            <a:spAutoFit/>
          </a:bodyPr>
          <a:lstStyle/>
          <a:p>
            <a:pPr algn="ctr">
              <a:lnSpc>
                <a:spcPts val="4069"/>
              </a:lnSpc>
            </a:pPr>
            <a:r>
              <a:rPr lang="en-US" sz="3600" dirty="0" err="1" smtClean="0">
                <a:solidFill>
                  <a:srgbClr val="EFDECB"/>
                </a:solidFill>
                <a:latin typeface="Jannah" panose="020B0604020202020204"/>
                <a:cs typeface="Jannah Medium" panose="020B0604020202020204"/>
              </a:rPr>
              <a:t>Autores</a:t>
            </a:r>
            <a:r>
              <a:rPr lang="en-US" sz="3600" dirty="0" smtClean="0">
                <a:solidFill>
                  <a:srgbClr val="EFDECB"/>
                </a:solidFill>
                <a:latin typeface="Jannah" panose="020B0604020202020204"/>
                <a:cs typeface="Jannah Medium" panose="020B0604020202020204"/>
              </a:rPr>
              <a:t>: </a:t>
            </a:r>
            <a:r>
              <a:rPr lang="en-US" sz="3600" dirty="0" err="1" smtClean="0">
                <a:solidFill>
                  <a:srgbClr val="EFDECB"/>
                </a:solidFill>
                <a:latin typeface="Jannah" panose="020B0604020202020204"/>
                <a:cs typeface="Jannah Medium" panose="020B0604020202020204"/>
              </a:rPr>
              <a:t>Américo</a:t>
            </a:r>
            <a:r>
              <a:rPr lang="en-US" sz="3600" dirty="0" smtClean="0">
                <a:solidFill>
                  <a:srgbClr val="EFDECB"/>
                </a:solidFill>
                <a:latin typeface="Jannah" panose="020B0604020202020204"/>
                <a:cs typeface="Jannah Medium" panose="020B0604020202020204"/>
              </a:rPr>
              <a:t> Dias, </a:t>
            </a:r>
            <a:r>
              <a:rPr lang="en-US" sz="3600" dirty="0">
                <a:solidFill>
                  <a:srgbClr val="EFDECB"/>
                </a:solidFill>
                <a:latin typeface="Jannah" panose="020B0604020202020204"/>
                <a:cs typeface="Jannah Medium" panose="020B0604020202020204"/>
              </a:rPr>
              <a:t>Ana Dias, </a:t>
            </a:r>
            <a:endParaRPr lang="en-US" sz="3600" dirty="0">
              <a:latin typeface="Jannah" panose="020B0604020202020204"/>
              <a:cs typeface="Jannah Medium" panose="020B0604020202020204"/>
            </a:endParaRPr>
          </a:p>
          <a:p>
            <a:pPr algn="ctr">
              <a:lnSpc>
                <a:spcPts val="4069"/>
              </a:lnSpc>
            </a:pPr>
            <a:r>
              <a:rPr lang="en-US" sz="3600" dirty="0" smtClean="0">
                <a:solidFill>
                  <a:srgbClr val="EFDECB"/>
                </a:solidFill>
                <a:latin typeface="Jannah" panose="020B0604020202020204"/>
                <a:cs typeface="Jannah Medium" panose="020B0604020202020204"/>
              </a:rPr>
              <a:t>Bruno </a:t>
            </a:r>
            <a:r>
              <a:rPr lang="en-US" sz="3600" dirty="0">
                <a:solidFill>
                  <a:srgbClr val="EFDECB"/>
                </a:solidFill>
                <a:latin typeface="Jannah" panose="020B0604020202020204"/>
                <a:cs typeface="Jannah Medium" panose="020B0604020202020204"/>
              </a:rPr>
              <a:t>Pereira, Margarete </a:t>
            </a:r>
            <a:r>
              <a:rPr lang="en-US" sz="3600" dirty="0" smtClean="0">
                <a:solidFill>
                  <a:srgbClr val="EFDECB"/>
                </a:solidFill>
                <a:latin typeface="Jannah" panose="020B0604020202020204"/>
                <a:cs typeface="Jannah Medium" panose="020B0604020202020204"/>
              </a:rPr>
              <a:t>Ferreira </a:t>
            </a:r>
            <a:endParaRPr lang="en-US" dirty="0">
              <a:latin typeface="Jannah" panose="020B0604020202020204"/>
              <a:cs typeface="Jannah Medium" panose="020B0604020202020204"/>
            </a:endParaRPr>
          </a:p>
        </p:txBody>
      </p:sp>
      <p:pic>
        <p:nvPicPr>
          <p:cNvPr id="1028" name="Picture 4" descr="UNESCO là gì? Tổ chức giáo dục, khoa học và văn hóa UNESCO">
            <a:extLst>
              <a:ext uri="{FF2B5EF4-FFF2-40B4-BE49-F238E27FC236}">
                <a16:creationId xmlns:a16="http://schemas.microsoft.com/office/drawing/2014/main" xmlns="" id="{45657251-4A0D-B59B-24CC-B34F7E8B3A01}"/>
              </a:ext>
            </a:extLst>
          </p:cNvPr>
          <p:cNvPicPr>
            <a:picLocks noChangeAspect="1" noChangeArrowheads="1"/>
          </p:cNvPicPr>
          <p:nvPr/>
        </p:nvPicPr>
        <p:blipFill>
          <a:blip r:embed="rId5">
            <a:alphaModFix amt="70000"/>
            <a:duotone>
              <a:prstClr val="black"/>
              <a:srgbClr val="D9C3A5">
                <a:tint val="50000"/>
                <a:satMod val="180000"/>
              </a:srgbClr>
            </a:duotone>
            <a:extLst>
              <a:ext uri="{28A0092B-C50C-407E-A947-70E740481C1C}">
                <a14:useLocalDpi xmlns:a14="http://schemas.microsoft.com/office/drawing/2010/main" val="0"/>
              </a:ext>
            </a:extLst>
          </a:blip>
          <a:srcRect/>
          <a:stretch>
            <a:fillRect/>
          </a:stretch>
        </p:blipFill>
        <p:spPr bwMode="auto">
          <a:xfrm>
            <a:off x="4979321" y="785046"/>
            <a:ext cx="7620000" cy="4286250"/>
          </a:xfrm>
          <a:prstGeom prst="rect">
            <a:avLst/>
          </a:prstGeom>
          <a:noFill/>
          <a:extLst>
            <a:ext uri="{909E8E84-426E-40DD-AFC4-6F175D3DCCD1}">
              <a14:hiddenFill xmlns:a14="http://schemas.microsoft.com/office/drawing/2010/main">
                <a:solidFill>
                  <a:srgbClr val="FFFFFF"/>
                </a:solidFill>
              </a14:hiddenFill>
            </a:ext>
          </a:extLst>
        </p:spPr>
      </p:pic>
      <p:sp>
        <p:nvSpPr>
          <p:cNvPr id="3" name="CaixaDeTexto 2"/>
          <p:cNvSpPr txBox="1"/>
          <p:nvPr/>
        </p:nvSpPr>
        <p:spPr>
          <a:xfrm>
            <a:off x="13096703" y="-23073"/>
            <a:ext cx="5451269" cy="707886"/>
          </a:xfrm>
          <a:prstGeom prst="rect">
            <a:avLst/>
          </a:prstGeom>
          <a:noFill/>
        </p:spPr>
        <p:txBody>
          <a:bodyPr wrap="square" rtlCol="0">
            <a:spAutoFit/>
          </a:bodyPr>
          <a:lstStyle/>
          <a:p>
            <a:r>
              <a:rPr lang="pt-PT" sz="2000" dirty="0">
                <a:solidFill>
                  <a:schemeClr val="bg1"/>
                </a:solidFill>
                <a:latin typeface="Jannah" panose="020B0604020202020204"/>
                <a:cs typeface="Jannah Medium" panose="020B0604020202020204"/>
              </a:rPr>
              <a:t>Curso de Educação e Formação De Adultos</a:t>
            </a:r>
          </a:p>
          <a:p>
            <a:r>
              <a:rPr lang="pt-PT" sz="2000" dirty="0" smtClean="0">
                <a:solidFill>
                  <a:schemeClr val="bg1"/>
                </a:solidFill>
                <a:latin typeface="Jannah" panose="020B0604020202020204"/>
                <a:cs typeface="Jannah Medium" panose="020B0604020202020204"/>
              </a:rPr>
              <a:t>Ano letivo </a:t>
            </a:r>
            <a:r>
              <a:rPr lang="pt-PT" sz="2000" dirty="0">
                <a:solidFill>
                  <a:schemeClr val="bg1"/>
                </a:solidFill>
                <a:latin typeface="Jannah" panose="020B0604020202020204"/>
                <a:cs typeface="Jannah Medium" panose="020B0604020202020204"/>
              </a:rPr>
              <a:t>de 22/23 Turma: EFA 39 </a:t>
            </a:r>
          </a:p>
        </p:txBody>
      </p:sp>
      <p:sp>
        <p:nvSpPr>
          <p:cNvPr id="4" name="AutoShape 2" descr="Escola Secundária de Gago Coutinho em Alverca - Home | Faceboo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PT"/>
          </a:p>
        </p:txBody>
      </p:sp>
      <p:sp>
        <p:nvSpPr>
          <p:cNvPr id="5" name="AutoShape 4" descr="Escola Secundária de Gago Coutinho em Alverca - Home | Faceboo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PT"/>
          </a:p>
        </p:txBody>
      </p:sp>
      <p:pic>
        <p:nvPicPr>
          <p:cNvPr id="10" name="Imagem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8003" y="0"/>
            <a:ext cx="1336569" cy="131882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 name="CaixaDeTexto 10"/>
          <p:cNvSpPr txBox="1"/>
          <p:nvPr/>
        </p:nvSpPr>
        <p:spPr>
          <a:xfrm>
            <a:off x="13096703" y="1318827"/>
            <a:ext cx="4962698" cy="2554545"/>
          </a:xfrm>
          <a:prstGeom prst="rect">
            <a:avLst/>
          </a:prstGeom>
          <a:noFill/>
        </p:spPr>
        <p:txBody>
          <a:bodyPr wrap="square" rtlCol="0">
            <a:spAutoFit/>
          </a:bodyPr>
          <a:lstStyle/>
          <a:p>
            <a:r>
              <a:rPr lang="pt-PT" sz="2000" dirty="0" smtClean="0">
                <a:solidFill>
                  <a:schemeClr val="bg1"/>
                </a:solidFill>
                <a:latin typeface="Jannah" panose="020B0604020202020204"/>
                <a:cs typeface="Jannah Medium" panose="020B0604020202020204"/>
              </a:rPr>
              <a:t>Cidadania e Profissionalidade</a:t>
            </a:r>
          </a:p>
          <a:p>
            <a:endParaRPr lang="pt-PT" sz="2000" dirty="0">
              <a:solidFill>
                <a:schemeClr val="bg1"/>
              </a:solidFill>
              <a:latin typeface="Jannah" panose="020B0604020202020204"/>
              <a:cs typeface="Jannah Medium" panose="020B0604020202020204"/>
            </a:endParaRPr>
          </a:p>
          <a:p>
            <a:r>
              <a:rPr lang="pt-PT" sz="2000" dirty="0" smtClean="0">
                <a:solidFill>
                  <a:schemeClr val="bg1"/>
                </a:solidFill>
                <a:latin typeface="Jannah" panose="020B0604020202020204"/>
                <a:cs typeface="Jannah Medium" panose="020B0604020202020204"/>
              </a:rPr>
              <a:t>UFCD 4: Processos Identitários</a:t>
            </a:r>
          </a:p>
          <a:p>
            <a:endParaRPr lang="pt-PT" sz="2000" dirty="0" smtClean="0">
              <a:solidFill>
                <a:schemeClr val="bg1"/>
              </a:solidFill>
              <a:latin typeface="Jannah" panose="020B0604020202020204"/>
              <a:cs typeface="Jannah Medium" panose="020B0604020202020204"/>
            </a:endParaRPr>
          </a:p>
          <a:p>
            <a:pPr algn="just"/>
            <a:r>
              <a:rPr lang="pt-PT" sz="2000" dirty="0" smtClean="0">
                <a:solidFill>
                  <a:schemeClr val="bg1"/>
                </a:solidFill>
                <a:latin typeface="Jannah" panose="020B0604020202020204"/>
                <a:cs typeface="Jannah Medium" panose="020B0604020202020204"/>
              </a:rPr>
              <a:t>Tema 4</a:t>
            </a:r>
            <a:r>
              <a:rPr lang="pt-PT" sz="2000" dirty="0">
                <a:solidFill>
                  <a:schemeClr val="bg1"/>
                </a:solidFill>
                <a:latin typeface="Jannah" panose="020B0604020202020204"/>
                <a:cs typeface="Jannah Medium" panose="020B0604020202020204"/>
              </a:rPr>
              <a:t>: Exploração do conceito de Património Comum da Humanidade e suas implicações na </a:t>
            </a:r>
            <a:r>
              <a:rPr lang="pt-PT" sz="2000" dirty="0" smtClean="0">
                <a:solidFill>
                  <a:schemeClr val="bg1"/>
                </a:solidFill>
                <a:latin typeface="Jannah" panose="020B0604020202020204"/>
                <a:cs typeface="Jannah Medium" panose="020B0604020202020204"/>
              </a:rPr>
              <a:t>atuação </a:t>
            </a:r>
            <a:r>
              <a:rPr lang="pt-PT" sz="2000" dirty="0">
                <a:solidFill>
                  <a:schemeClr val="bg1"/>
                </a:solidFill>
                <a:latin typeface="Jannah" panose="020B0604020202020204"/>
                <a:cs typeface="Jannah Medium" panose="020B0604020202020204"/>
              </a:rPr>
              <a:t>cívica à escala </a:t>
            </a:r>
            <a:r>
              <a:rPr lang="pt-PT" sz="2000" dirty="0" smtClean="0">
                <a:solidFill>
                  <a:schemeClr val="bg1"/>
                </a:solidFill>
                <a:latin typeface="Jannah" panose="020B0604020202020204"/>
                <a:cs typeface="Jannah Medium" panose="020B0604020202020204"/>
              </a:rPr>
              <a:t>mundial. </a:t>
            </a:r>
            <a:endParaRPr lang="pt-PT" sz="2000" dirty="0">
              <a:solidFill>
                <a:schemeClr val="bg1"/>
              </a:solidFill>
              <a:latin typeface="Jannah" panose="020B0604020202020204"/>
              <a:cs typeface="Jannah Medium" panose="020B0604020202020204"/>
            </a:endParaRPr>
          </a:p>
        </p:txBody>
      </p:sp>
    </p:spTree>
  </p:cSld>
  <p:clrMapOvr>
    <a:masterClrMapping/>
  </p:clrMapOvr>
  <mc:AlternateContent xmlns:mc="http://schemas.openxmlformats.org/markup-compatibility/2006" xmlns:p14="http://schemas.microsoft.com/office/powerpoint/2010/main">
    <mc:Choice Requires="p14">
      <p:transition spd="slow" p14:dur="2000" advClick="0" advTm="5000">
        <p14:switch dir="r"/>
      </p:transition>
    </mc:Choice>
    <mc:Fallback xmlns="">
      <p:transition spd="slow" advClick="0" advTm="5000">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10387" b="10387"/>
          <a:stretch>
            <a:fillRect/>
          </a:stretch>
        </p:blipFill>
        <p:spPr>
          <a:xfrm>
            <a:off x="-1" y="0"/>
            <a:ext cx="18288000" cy="10287000"/>
          </a:xfrm>
          <a:prstGeom prst="rect">
            <a:avLst/>
          </a:prstGeom>
        </p:spPr>
      </p:pic>
      <p:sp>
        <p:nvSpPr>
          <p:cNvPr id="7" name="TextBox 7"/>
          <p:cNvSpPr txBox="1"/>
          <p:nvPr/>
        </p:nvSpPr>
        <p:spPr>
          <a:xfrm>
            <a:off x="955581" y="5532926"/>
            <a:ext cx="16376837" cy="3154710"/>
          </a:xfrm>
          <a:prstGeom prst="rect">
            <a:avLst/>
          </a:prstGeom>
        </p:spPr>
        <p:txBody>
          <a:bodyPr lIns="0" tIns="0" rIns="0" bIns="0" rtlCol="0" anchor="t">
            <a:spAutoFit/>
          </a:bodyPr>
          <a:lstStyle/>
          <a:p>
            <a:pPr algn="ctr">
              <a:lnSpc>
                <a:spcPts val="4069"/>
              </a:lnSpc>
            </a:pPr>
            <a:r>
              <a:rPr lang="pt-PT" sz="3600" b="0" i="0" dirty="0">
                <a:effectLst/>
                <a:latin typeface="Jannah" panose="020B0604020202020204" charset="-78"/>
                <a:cs typeface="Jannah" panose="020B0604020202020204" charset="-78"/>
              </a:rPr>
              <a:t>O Património </a:t>
            </a:r>
            <a:r>
              <a:rPr lang="pt-PT" sz="3600" b="0" i="0" dirty="0" smtClean="0">
                <a:effectLst/>
                <a:latin typeface="Jannah" panose="020B0604020202020204" charset="-78"/>
                <a:cs typeface="Jannah" panose="020B0604020202020204" charset="-78"/>
              </a:rPr>
              <a:t>Comum da Humanidade é uma </a:t>
            </a:r>
            <a:r>
              <a:rPr lang="pt-PT" sz="3600" b="0" i="0" dirty="0">
                <a:effectLst/>
                <a:latin typeface="Jannah" panose="020B0604020202020204" charset="-78"/>
                <a:cs typeface="Jannah" panose="020B0604020202020204" charset="-78"/>
              </a:rPr>
              <a:t>designação </a:t>
            </a:r>
            <a:r>
              <a:rPr lang="pt-PT" sz="3600" b="0" i="0" dirty="0" smtClean="0">
                <a:effectLst/>
                <a:latin typeface="Jannah" panose="020B0604020202020204" charset="-78"/>
                <a:cs typeface="Jannah" panose="020B0604020202020204" charset="-78"/>
              </a:rPr>
              <a:t>concedida </a:t>
            </a:r>
            <a:r>
              <a:rPr lang="pt-PT" sz="3600" b="0" i="0" dirty="0">
                <a:effectLst/>
                <a:latin typeface="Jannah" panose="020B0604020202020204" charset="-78"/>
                <a:cs typeface="Jannah" panose="020B0604020202020204" charset="-78"/>
              </a:rPr>
              <a:t>pela Organização das Nações Unidas para a Educação, a Ciência e a Cultura (UNESCO). Ele é atribuído a locais, monumentos, áreas ou construções consideradas de excecional importância para a </a:t>
            </a:r>
            <a:r>
              <a:rPr lang="pt-PT" sz="3600" b="0" i="0" dirty="0" smtClean="0">
                <a:effectLst/>
                <a:latin typeface="Jannah" panose="020B0604020202020204" charset="-78"/>
                <a:cs typeface="Jannah" panose="020B0604020202020204" charset="-78"/>
              </a:rPr>
              <a:t>Humanidade </a:t>
            </a:r>
            <a:r>
              <a:rPr lang="pt-PT" sz="3600" b="0" i="0" dirty="0">
                <a:effectLst/>
                <a:latin typeface="Jannah" panose="020B0604020202020204" charset="-78"/>
                <a:cs typeface="Jannah" panose="020B0604020202020204" charset="-78"/>
              </a:rPr>
              <a:t>como um todo, devido ao seu valor cultural, histórico, arqueológico, científico, natural ou paisagístico.</a:t>
            </a:r>
            <a:endParaRPr lang="en-US" sz="3601" dirty="0">
              <a:latin typeface="Jannah" panose="020B0604020202020204" charset="-78"/>
              <a:cs typeface="Jannah" panose="020B0604020202020204" charset="-78"/>
            </a:endParaRPr>
          </a:p>
        </p:txBody>
      </p:sp>
      <p:sp>
        <p:nvSpPr>
          <p:cNvPr id="11" name="Freeform 11"/>
          <p:cNvSpPr/>
          <p:nvPr/>
        </p:nvSpPr>
        <p:spPr>
          <a:xfrm>
            <a:off x="6934200" y="9094863"/>
            <a:ext cx="4776375" cy="243161"/>
          </a:xfrm>
          <a:custGeom>
            <a:avLst/>
            <a:gdLst/>
            <a:ahLst/>
            <a:cxnLst/>
            <a:rect l="l" t="t" r="r" b="b"/>
            <a:pathLst>
              <a:path w="4776375" h="243161">
                <a:moveTo>
                  <a:pt x="0" y="0"/>
                </a:moveTo>
                <a:lnTo>
                  <a:pt x="4776374" y="0"/>
                </a:lnTo>
                <a:lnTo>
                  <a:pt x="4776374" y="243161"/>
                </a:lnTo>
                <a:lnTo>
                  <a:pt x="0" y="243161"/>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sp>
      <p:sp>
        <p:nvSpPr>
          <p:cNvPr id="13" name="TextBox 13"/>
          <p:cNvSpPr txBox="1"/>
          <p:nvPr/>
        </p:nvSpPr>
        <p:spPr>
          <a:xfrm>
            <a:off x="3200400" y="4360857"/>
            <a:ext cx="11650658" cy="692497"/>
          </a:xfrm>
          <a:prstGeom prst="rect">
            <a:avLst/>
          </a:prstGeom>
        </p:spPr>
        <p:txBody>
          <a:bodyPr wrap="square" lIns="0" tIns="0" rIns="0" bIns="0" rtlCol="0" anchor="t">
            <a:spAutoFit/>
          </a:bodyPr>
          <a:lstStyle/>
          <a:p>
            <a:pPr algn="ctr">
              <a:lnSpc>
                <a:spcPts val="5378"/>
              </a:lnSpc>
            </a:pPr>
            <a:r>
              <a:rPr lang="en-US" sz="4759" dirty="0">
                <a:solidFill>
                  <a:srgbClr val="342418"/>
                </a:solidFill>
                <a:latin typeface="Jannah Medium" panose="020B0604020202020204" charset="-78"/>
                <a:cs typeface="Jannah" panose="020B0604020202020204"/>
              </a:rPr>
              <a:t>O QUE É O PATRIMÓNIO MUNDIAL?</a:t>
            </a:r>
          </a:p>
        </p:txBody>
      </p:sp>
      <p:pic>
        <p:nvPicPr>
          <p:cNvPr id="27" name="Imagem 26" descr="&#10;">
            <a:extLst>
              <a:ext uri="{FF2B5EF4-FFF2-40B4-BE49-F238E27FC236}">
                <a16:creationId xmlns:a16="http://schemas.microsoft.com/office/drawing/2014/main" xmlns="" id="{8ABCC985-CFEF-D3FD-8F41-2CA1E9E59E5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090401" y="-89764"/>
            <a:ext cx="4802625" cy="4147722"/>
          </a:xfrm>
          <a:prstGeom prst="rect">
            <a:avLst/>
          </a:prstGeom>
          <a:effectLst>
            <a:softEdge rad="635000"/>
          </a:effectLst>
        </p:spPr>
      </p:pic>
      <p:pic>
        <p:nvPicPr>
          <p:cNvPr id="29" name="Imagem 28">
            <a:extLst>
              <a:ext uri="{FF2B5EF4-FFF2-40B4-BE49-F238E27FC236}">
                <a16:creationId xmlns:a16="http://schemas.microsoft.com/office/drawing/2014/main" xmlns="" id="{AD5C71F4-401E-8AB8-33C7-FC99B658F64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41709" y="402258"/>
            <a:ext cx="5655892" cy="3352800"/>
          </a:xfrm>
          <a:prstGeom prst="rect">
            <a:avLst/>
          </a:prstGeom>
          <a:effectLst>
            <a:softEdge rad="635000"/>
          </a:effectLst>
        </p:spPr>
      </p:pic>
    </p:spTree>
  </p:cSld>
  <p:clrMapOvr>
    <a:masterClrMapping/>
  </p:clrMapOvr>
  <mc:AlternateContent xmlns:mc="http://schemas.openxmlformats.org/markup-compatibility/2006" xmlns:p14="http://schemas.microsoft.com/office/powerpoint/2010/main">
    <mc:Choice Requires="p14">
      <p:transition spd="slow" p14:dur="2000" advClick="0" advTm="5000">
        <p14:switch dir="r"/>
      </p:transition>
    </mc:Choice>
    <mc:Fallback xmlns="">
      <p:transition spd="slow" advClick="0" advTm="5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duotone>
              <a:prstClr val="black"/>
              <a:schemeClr val="accent6">
                <a:tint val="45000"/>
                <a:satMod val="400000"/>
              </a:schemeClr>
            </a:duotone>
          </a:blip>
          <a:srcRect t="10387" b="10387"/>
          <a:stretch>
            <a:fillRect/>
          </a:stretch>
        </p:blipFill>
        <p:spPr>
          <a:xfrm>
            <a:off x="0" y="0"/>
            <a:ext cx="18288000" cy="10287000"/>
          </a:xfrm>
          <a:prstGeom prst="rect">
            <a:avLst/>
          </a:prstGeom>
        </p:spPr>
      </p:pic>
      <p:sp>
        <p:nvSpPr>
          <p:cNvPr id="3" name="TextBox 3"/>
          <p:cNvSpPr txBox="1"/>
          <p:nvPr/>
        </p:nvSpPr>
        <p:spPr>
          <a:xfrm>
            <a:off x="5710827" y="535612"/>
            <a:ext cx="11988114" cy="9646230"/>
          </a:xfrm>
          <a:prstGeom prst="rect">
            <a:avLst/>
          </a:prstGeom>
        </p:spPr>
        <p:txBody>
          <a:bodyPr lIns="0" tIns="0" rIns="0" bIns="0" rtlCol="0" anchor="t">
            <a:spAutoFit/>
          </a:bodyPr>
          <a:lstStyle/>
          <a:p>
            <a:pPr algn="ctr"/>
            <a:r>
              <a:rPr lang="pt-PT" sz="2800" b="0" i="0" dirty="0">
                <a:solidFill>
                  <a:schemeClr val="bg1"/>
                </a:solidFill>
                <a:effectLst/>
                <a:latin typeface="Jannah" panose="020B0604020202020204" charset="-78"/>
                <a:cs typeface="Jannah" panose="020B0604020202020204" charset="-78"/>
              </a:rPr>
              <a:t>O Património Mundial é uma lista de locais, monumentos e áreas de importância cultural e natural excecionais, reconhecidos pela UNESCO como património da </a:t>
            </a:r>
            <a:r>
              <a:rPr lang="pt-PT" sz="2800" b="0" i="0" dirty="0" smtClean="0">
                <a:solidFill>
                  <a:schemeClr val="bg1"/>
                </a:solidFill>
                <a:effectLst/>
                <a:latin typeface="Jannah" panose="020B0604020202020204" charset="-78"/>
                <a:cs typeface="Jannah" panose="020B0604020202020204" charset="-78"/>
              </a:rPr>
              <a:t>Humanidade</a:t>
            </a:r>
            <a:r>
              <a:rPr lang="pt-PT" sz="2800" b="0" i="0" dirty="0">
                <a:solidFill>
                  <a:schemeClr val="bg1"/>
                </a:solidFill>
                <a:effectLst/>
                <a:latin typeface="Jannah" panose="020B0604020202020204" charset="-78"/>
                <a:cs typeface="Jannah" panose="020B0604020202020204" charset="-78"/>
              </a:rPr>
              <a:t>. Esses locais são considerados de valor universal excecional e são protegidos e preservados para as gerações presentes e futuras.</a:t>
            </a:r>
          </a:p>
          <a:p>
            <a:pPr algn="ctr"/>
            <a:endParaRPr lang="pt-PT" sz="2800" b="0" i="0" dirty="0">
              <a:solidFill>
                <a:schemeClr val="bg1"/>
              </a:solidFill>
              <a:effectLst/>
              <a:latin typeface="Jannah" panose="020B0604020202020204" charset="-78"/>
              <a:cs typeface="Jannah" panose="020B0604020202020204" charset="-78"/>
            </a:endParaRPr>
          </a:p>
          <a:p>
            <a:pPr algn="ctr"/>
            <a:r>
              <a:rPr lang="pt-PT" sz="2800" b="0" i="0" dirty="0">
                <a:solidFill>
                  <a:schemeClr val="bg1"/>
                </a:solidFill>
                <a:effectLst/>
                <a:latin typeface="Jannah"/>
                <a:cs typeface="Jannah"/>
              </a:rPr>
              <a:t>A lista do Património Mundial é composta</a:t>
            </a:r>
            <a:r>
              <a:rPr lang="pt-PT" sz="2800" dirty="0">
                <a:solidFill>
                  <a:schemeClr val="bg1"/>
                </a:solidFill>
                <a:latin typeface="Jannah"/>
                <a:cs typeface="Jannah"/>
              </a:rPr>
              <a:t> por</a:t>
            </a:r>
            <a:r>
              <a:rPr lang="pt-PT" sz="2800" b="0" i="0" dirty="0">
                <a:solidFill>
                  <a:schemeClr val="bg1"/>
                </a:solidFill>
                <a:effectLst/>
                <a:latin typeface="Jannah"/>
                <a:cs typeface="Jannah"/>
              </a:rPr>
              <a:t> :</a:t>
            </a:r>
          </a:p>
          <a:p>
            <a:pPr algn="ctr"/>
            <a:endParaRPr lang="pt-PT" sz="2800" b="0" i="0" dirty="0">
              <a:solidFill>
                <a:schemeClr val="bg1"/>
              </a:solidFill>
              <a:effectLst/>
              <a:latin typeface="Jannah" panose="020B0604020202020204" charset="-78"/>
              <a:cs typeface="Jannah" panose="020B0604020202020204" charset="-78"/>
            </a:endParaRPr>
          </a:p>
          <a:p>
            <a:pPr algn="ctr"/>
            <a:r>
              <a:rPr lang="pt-PT" sz="2800" b="1" i="0" dirty="0">
                <a:solidFill>
                  <a:schemeClr val="bg1"/>
                </a:solidFill>
                <a:effectLst/>
                <a:latin typeface="Jannah"/>
                <a:cs typeface="Jannah"/>
              </a:rPr>
              <a:t>Património Cultural</a:t>
            </a:r>
            <a:r>
              <a:rPr lang="pt-PT" sz="2800" b="0" i="0" dirty="0">
                <a:solidFill>
                  <a:schemeClr val="bg1"/>
                </a:solidFill>
                <a:effectLst/>
                <a:latin typeface="Jannah"/>
                <a:cs typeface="Jannah"/>
              </a:rPr>
              <a:t>: </a:t>
            </a:r>
            <a:r>
              <a:rPr lang="pt-PT" sz="2800" dirty="0">
                <a:solidFill>
                  <a:schemeClr val="bg1"/>
                </a:solidFill>
                <a:latin typeface="Jannah"/>
                <a:cs typeface="Jannah"/>
              </a:rPr>
              <a:t>Estes</a:t>
            </a:r>
            <a:r>
              <a:rPr lang="pt-PT" sz="2800" b="0" i="0" dirty="0">
                <a:solidFill>
                  <a:schemeClr val="bg1"/>
                </a:solidFill>
                <a:effectLst/>
                <a:latin typeface="Jannah"/>
                <a:cs typeface="Jannah"/>
              </a:rPr>
              <a:t> locais representam realizações significativas da criatividade humana em termos de arquitetura, arte, urbanismo, </a:t>
            </a:r>
            <a:r>
              <a:rPr lang="pt-PT" sz="2800" b="0" i="0" dirty="0" smtClean="0">
                <a:solidFill>
                  <a:schemeClr val="bg1"/>
                </a:solidFill>
                <a:effectLst/>
                <a:latin typeface="Jannah"/>
                <a:cs typeface="Jannah"/>
              </a:rPr>
              <a:t>planeamento </a:t>
            </a:r>
            <a:r>
              <a:rPr lang="pt-PT" sz="2800" b="0" i="0" dirty="0">
                <a:solidFill>
                  <a:schemeClr val="bg1"/>
                </a:solidFill>
                <a:effectLst/>
                <a:latin typeface="Jannah"/>
                <a:cs typeface="Jannah"/>
              </a:rPr>
              <a:t>de cidades, sítios arqueológicos, paisagens culturais e outras </a:t>
            </a:r>
            <a:r>
              <a:rPr lang="pt-PT" sz="2800" dirty="0">
                <a:solidFill>
                  <a:schemeClr val="bg1"/>
                </a:solidFill>
                <a:latin typeface="Jannah"/>
                <a:cs typeface="Jannah"/>
              </a:rPr>
              <a:t>representações </a:t>
            </a:r>
            <a:r>
              <a:rPr lang="pt-PT" sz="2800" b="0" i="0" dirty="0">
                <a:solidFill>
                  <a:schemeClr val="bg1"/>
                </a:solidFill>
                <a:effectLst/>
                <a:latin typeface="Jannah"/>
                <a:cs typeface="Jannah"/>
              </a:rPr>
              <a:t>culturais. Alguns exemplos famosos incluem a Grande Muralha da China, as Pirâmides do Egito, o </a:t>
            </a:r>
            <a:r>
              <a:rPr lang="pt-PT" sz="2800" b="0" i="0" dirty="0" err="1">
                <a:solidFill>
                  <a:schemeClr val="bg1"/>
                </a:solidFill>
                <a:effectLst/>
                <a:latin typeface="Jannah"/>
                <a:cs typeface="Jannah"/>
              </a:rPr>
              <a:t>Taj</a:t>
            </a:r>
            <a:r>
              <a:rPr lang="pt-PT" sz="2800" b="0" i="0" dirty="0">
                <a:solidFill>
                  <a:schemeClr val="bg1"/>
                </a:solidFill>
                <a:effectLst/>
                <a:latin typeface="Jannah"/>
                <a:cs typeface="Jannah"/>
              </a:rPr>
              <a:t> Mahal na Índia e a cidade histórica de Veneza, na Itália.</a:t>
            </a:r>
            <a:endParaRPr lang="pt-PT" sz="2800" dirty="0">
              <a:solidFill>
                <a:schemeClr val="bg1"/>
              </a:solidFill>
              <a:latin typeface="Jannah"/>
              <a:cs typeface="Jannah"/>
            </a:endParaRPr>
          </a:p>
          <a:p>
            <a:pPr algn="ctr"/>
            <a:endParaRPr lang="pt-PT" sz="2800" dirty="0">
              <a:solidFill>
                <a:schemeClr val="bg1"/>
              </a:solidFill>
              <a:latin typeface="Jannah"/>
              <a:cs typeface="Jannah"/>
            </a:endParaRPr>
          </a:p>
          <a:p>
            <a:pPr algn="ctr"/>
            <a:r>
              <a:rPr lang="pt-PT" sz="2800" b="1" i="0" dirty="0">
                <a:solidFill>
                  <a:schemeClr val="bg1"/>
                </a:solidFill>
                <a:effectLst/>
                <a:latin typeface="Jannah"/>
                <a:cs typeface="Jannah"/>
              </a:rPr>
              <a:t>Património Natural</a:t>
            </a:r>
            <a:r>
              <a:rPr lang="pt-PT" sz="2800" b="0" i="0" dirty="0">
                <a:solidFill>
                  <a:schemeClr val="bg1"/>
                </a:solidFill>
                <a:effectLst/>
                <a:latin typeface="Jannah"/>
                <a:cs typeface="Jannah"/>
              </a:rPr>
              <a:t>: </a:t>
            </a:r>
            <a:r>
              <a:rPr lang="pt-PT" sz="2800" b="0" i="0" dirty="0" smtClean="0">
                <a:solidFill>
                  <a:schemeClr val="bg1"/>
                </a:solidFill>
                <a:effectLst/>
                <a:latin typeface="Jannah"/>
                <a:cs typeface="Jannah"/>
              </a:rPr>
              <a:t>Estes </a:t>
            </a:r>
            <a:r>
              <a:rPr lang="pt-PT" sz="2800" b="0" i="0" dirty="0">
                <a:solidFill>
                  <a:schemeClr val="bg1"/>
                </a:solidFill>
                <a:effectLst/>
                <a:latin typeface="Jannah"/>
                <a:cs typeface="Jannah"/>
              </a:rPr>
              <a:t>locais são áreas naturais excecionais que possuem valor e importância significativos em termos de biodiversidade, conservação da natureza, beleza </a:t>
            </a:r>
            <a:r>
              <a:rPr lang="pt-PT" sz="2800" dirty="0">
                <a:solidFill>
                  <a:schemeClr val="bg1"/>
                </a:solidFill>
                <a:latin typeface="Jannah"/>
                <a:cs typeface="Jannah"/>
              </a:rPr>
              <a:t>cénica</a:t>
            </a:r>
            <a:r>
              <a:rPr lang="pt-PT" sz="2800" b="0" i="0" dirty="0">
                <a:solidFill>
                  <a:schemeClr val="bg1"/>
                </a:solidFill>
                <a:effectLst/>
                <a:latin typeface="Jannah"/>
                <a:cs typeface="Jannah"/>
              </a:rPr>
              <a:t> e processos geológicos. Exemplos notáveis ​​de </a:t>
            </a:r>
            <a:r>
              <a:rPr lang="pt-PT" sz="2800" dirty="0">
                <a:solidFill>
                  <a:schemeClr val="bg1"/>
                </a:solidFill>
                <a:latin typeface="Jannah"/>
                <a:cs typeface="Jannah"/>
              </a:rPr>
              <a:t>património</a:t>
            </a:r>
            <a:r>
              <a:rPr lang="pt-PT" sz="2800" b="0" i="0" dirty="0">
                <a:solidFill>
                  <a:schemeClr val="bg1"/>
                </a:solidFill>
                <a:effectLst/>
                <a:latin typeface="Jannah"/>
                <a:cs typeface="Jannah"/>
              </a:rPr>
              <a:t> natural incluem o Parque Nacional de Yellowstone nos Estados Unidos, a Grande Barreira de Coral na Austrália, </a:t>
            </a:r>
            <a:r>
              <a:rPr lang="pt-PT" sz="2800" b="0" i="0" dirty="0" smtClean="0">
                <a:solidFill>
                  <a:schemeClr val="bg1"/>
                </a:solidFill>
                <a:effectLst/>
                <a:latin typeface="Jannah"/>
                <a:cs typeface="Jannah"/>
              </a:rPr>
              <a:t>o </a:t>
            </a:r>
            <a:r>
              <a:rPr lang="pt-PT" sz="2800" dirty="0" smtClean="0">
                <a:solidFill>
                  <a:schemeClr val="bg1"/>
                </a:solidFill>
                <a:latin typeface="Jannah"/>
                <a:cs typeface="Jannah"/>
              </a:rPr>
              <a:t>Parque</a:t>
            </a:r>
            <a:r>
              <a:rPr lang="pt-PT" sz="2800" dirty="0">
                <a:solidFill>
                  <a:schemeClr val="bg1"/>
                </a:solidFill>
                <a:latin typeface="Jannah"/>
                <a:cs typeface="Jannah"/>
              </a:rPr>
              <a:t> Nacional</a:t>
            </a:r>
            <a:r>
              <a:rPr lang="pt-PT" sz="2800" b="0" i="0" dirty="0">
                <a:solidFill>
                  <a:schemeClr val="bg1"/>
                </a:solidFill>
                <a:effectLst/>
                <a:latin typeface="Jannah"/>
                <a:cs typeface="Jannah"/>
              </a:rPr>
              <a:t> </a:t>
            </a:r>
            <a:r>
              <a:rPr lang="pt-PT" sz="2800" b="0" i="0" dirty="0" err="1">
                <a:solidFill>
                  <a:schemeClr val="bg1"/>
                </a:solidFill>
                <a:effectLst/>
                <a:latin typeface="Jannah"/>
                <a:cs typeface="Jannah"/>
              </a:rPr>
              <a:t>Serengeti</a:t>
            </a:r>
            <a:r>
              <a:rPr lang="pt-PT" sz="2800" b="0" i="0" dirty="0">
                <a:solidFill>
                  <a:schemeClr val="bg1"/>
                </a:solidFill>
                <a:effectLst/>
                <a:latin typeface="Jannah"/>
                <a:cs typeface="Jannah"/>
              </a:rPr>
              <a:t> na Tanzânia e as Ilhas Galápagos no Equador</a:t>
            </a:r>
            <a:r>
              <a:rPr lang="pt-PT" sz="3600" b="0" i="0" dirty="0">
                <a:solidFill>
                  <a:schemeClr val="bg1"/>
                </a:solidFill>
                <a:effectLst/>
                <a:latin typeface="Jannah"/>
                <a:cs typeface="Jannah"/>
              </a:rPr>
              <a:t>.</a:t>
            </a:r>
            <a:endParaRPr lang="pt-PT" dirty="0">
              <a:solidFill>
                <a:schemeClr val="bg1"/>
              </a:solidFill>
              <a:cs typeface="Calibri"/>
            </a:endParaRPr>
          </a:p>
          <a:p>
            <a:pPr algn="ctr">
              <a:lnSpc>
                <a:spcPts val="3675"/>
              </a:lnSpc>
            </a:pPr>
            <a:endParaRPr lang="en-US" sz="3252" dirty="0">
              <a:solidFill>
                <a:srgbClr val="E6CDAF"/>
              </a:solidFill>
              <a:latin typeface="Jannah"/>
            </a:endParaRPr>
          </a:p>
        </p:txBody>
      </p:sp>
      <p:sp>
        <p:nvSpPr>
          <p:cNvPr id="4" name="Freeform 4"/>
          <p:cNvSpPr/>
          <p:nvPr/>
        </p:nvSpPr>
        <p:spPr>
          <a:xfrm>
            <a:off x="9148313" y="9794521"/>
            <a:ext cx="4449464" cy="226518"/>
          </a:xfrm>
          <a:custGeom>
            <a:avLst/>
            <a:gdLst/>
            <a:ahLst/>
            <a:cxnLst/>
            <a:rect l="l" t="t" r="r" b="b"/>
            <a:pathLst>
              <a:path w="4449464" h="226518">
                <a:moveTo>
                  <a:pt x="0" y="0"/>
                </a:moveTo>
                <a:lnTo>
                  <a:pt x="4449464" y="0"/>
                </a:lnTo>
                <a:lnTo>
                  <a:pt x="4449464" y="226518"/>
                </a:lnTo>
                <a:lnTo>
                  <a:pt x="0" y="226518"/>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sp>
      <p:pic>
        <p:nvPicPr>
          <p:cNvPr id="12" name="Imagem 11">
            <a:extLst>
              <a:ext uri="{FF2B5EF4-FFF2-40B4-BE49-F238E27FC236}">
                <a16:creationId xmlns:a16="http://schemas.microsoft.com/office/drawing/2014/main" xmlns="" id="{517EB5DC-8832-BE6D-40E7-BCBC9C0A561E}"/>
              </a:ext>
            </a:extLst>
          </p:cNvPr>
          <p:cNvPicPr>
            <a:picLocks noChangeAspect="1"/>
          </p:cNvPicPr>
          <p:nvPr/>
        </p:nvPicPr>
        <p:blipFill>
          <a:blip r:embed="rId6">
            <a:alphaModFix/>
            <a:extLst>
              <a:ext uri="{28A0092B-C50C-407E-A947-70E740481C1C}">
                <a14:useLocalDpi xmlns:a14="http://schemas.microsoft.com/office/drawing/2010/main" val="0"/>
              </a:ext>
            </a:extLst>
          </a:blip>
          <a:stretch>
            <a:fillRect/>
          </a:stretch>
        </p:blipFill>
        <p:spPr>
          <a:xfrm>
            <a:off x="199233" y="1257300"/>
            <a:ext cx="5269230" cy="62484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mc:AlternateContent xmlns:mc="http://schemas.openxmlformats.org/markup-compatibility/2006" xmlns:p14="http://schemas.microsoft.com/office/powerpoint/2010/main">
    <mc:Choice Requires="p14">
      <p:transition spd="slow" p14:dur="2000" advClick="0" advTm="5000">
        <p14:switch dir="r"/>
      </p:transition>
    </mc:Choice>
    <mc:Fallback xmlns="">
      <p:transition spd="slow" advClick="0" advTm="5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10387" b="10387"/>
          <a:stretch>
            <a:fillRect/>
          </a:stretch>
        </p:blipFill>
        <p:spPr>
          <a:xfrm>
            <a:off x="0" y="0"/>
            <a:ext cx="18288000" cy="10287000"/>
          </a:xfrm>
          <a:prstGeom prst="rect">
            <a:avLst/>
          </a:prstGeom>
        </p:spPr>
      </p:pic>
      <p:sp>
        <p:nvSpPr>
          <p:cNvPr id="17" name="TextBox 17"/>
          <p:cNvSpPr txBox="1"/>
          <p:nvPr/>
        </p:nvSpPr>
        <p:spPr>
          <a:xfrm>
            <a:off x="2538778" y="1462712"/>
            <a:ext cx="13115191" cy="617881"/>
          </a:xfrm>
          <a:prstGeom prst="rect">
            <a:avLst/>
          </a:prstGeom>
        </p:spPr>
        <p:txBody>
          <a:bodyPr lIns="0" tIns="0" rIns="0" bIns="0" rtlCol="0" anchor="t">
            <a:spAutoFit/>
          </a:bodyPr>
          <a:lstStyle/>
          <a:p>
            <a:pPr algn="ctr">
              <a:lnSpc>
                <a:spcPts val="4734"/>
              </a:lnSpc>
            </a:pPr>
            <a:r>
              <a:rPr lang="en-US" sz="4190" dirty="0">
                <a:solidFill>
                  <a:srgbClr val="342418"/>
                </a:solidFill>
                <a:latin typeface="Jannah Medium"/>
              </a:rPr>
              <a:t>CRITÉRIOS </a:t>
            </a:r>
          </a:p>
        </p:txBody>
      </p:sp>
      <p:sp>
        <p:nvSpPr>
          <p:cNvPr id="18" name="TextBox 18"/>
          <p:cNvSpPr txBox="1"/>
          <p:nvPr/>
        </p:nvSpPr>
        <p:spPr>
          <a:xfrm>
            <a:off x="2971800" y="2771051"/>
            <a:ext cx="11726599" cy="5845190"/>
          </a:xfrm>
          <a:prstGeom prst="rect">
            <a:avLst/>
          </a:prstGeom>
        </p:spPr>
        <p:txBody>
          <a:bodyPr wrap="square" lIns="0" tIns="0" rIns="0" bIns="0" rtlCol="0" anchor="t">
            <a:spAutoFit/>
          </a:bodyPr>
          <a:lstStyle/>
          <a:p>
            <a:pPr algn="ctr"/>
            <a:r>
              <a:rPr lang="pt-PT" sz="2800" b="0" i="0" dirty="0">
                <a:effectLst/>
                <a:latin typeface="Jannah"/>
                <a:cs typeface="Jannah"/>
              </a:rPr>
              <a:t>A inclusão na lista do </a:t>
            </a:r>
            <a:r>
              <a:rPr lang="pt-PT" sz="2800" dirty="0">
                <a:latin typeface="Jannah"/>
                <a:cs typeface="Jannah"/>
              </a:rPr>
              <a:t>Património</a:t>
            </a:r>
            <a:r>
              <a:rPr lang="pt-PT" sz="2800" b="0" i="0" dirty="0">
                <a:effectLst/>
                <a:latin typeface="Jannah"/>
                <a:cs typeface="Jannah"/>
              </a:rPr>
              <a:t> </a:t>
            </a:r>
            <a:r>
              <a:rPr lang="pt-PT" sz="2800" b="0" i="0" dirty="0" smtClean="0">
                <a:effectLst/>
                <a:latin typeface="Jannah"/>
                <a:cs typeface="Jannah"/>
              </a:rPr>
              <a:t>Comum da Humanidade é </a:t>
            </a:r>
            <a:r>
              <a:rPr lang="pt-PT" sz="2800" b="0" i="0" dirty="0">
                <a:effectLst/>
                <a:latin typeface="Jannah"/>
                <a:cs typeface="Jannah"/>
              </a:rPr>
              <a:t>baseada em critérios específicos estabelecidos pela UNESCO. Esses critérios levam em consideração a autenticidade, integridade, valor cultural ou natural excecional e a conservação adequada dos locais propostos. Os países que possuem locais do </a:t>
            </a:r>
            <a:r>
              <a:rPr lang="pt-PT" sz="2800" dirty="0">
                <a:latin typeface="Jannah"/>
                <a:cs typeface="Jannah"/>
              </a:rPr>
              <a:t>Património</a:t>
            </a:r>
            <a:r>
              <a:rPr lang="pt-PT" sz="2800" b="0" i="0" dirty="0">
                <a:effectLst/>
                <a:latin typeface="Jannah"/>
                <a:cs typeface="Jannah"/>
              </a:rPr>
              <a:t> Mundial têm a responsabilidade de protegê-los e preservá-los, muitas vezes em cooperação com a comunidade internacional</a:t>
            </a:r>
            <a:r>
              <a:rPr lang="pt-PT" sz="2800" b="0" i="0" dirty="0" smtClean="0">
                <a:effectLst/>
                <a:latin typeface="Jannah"/>
                <a:cs typeface="Jannah"/>
              </a:rPr>
              <a:t>.</a:t>
            </a:r>
          </a:p>
          <a:p>
            <a:pPr algn="ctr"/>
            <a:endParaRPr lang="pt-PT" dirty="0"/>
          </a:p>
          <a:p>
            <a:pPr algn="ctr"/>
            <a:r>
              <a:rPr lang="pt-PT" sz="2800" b="0" i="0" dirty="0">
                <a:effectLst/>
                <a:latin typeface="Jannah"/>
                <a:cs typeface="Jannah"/>
              </a:rPr>
              <a:t>A designação como </a:t>
            </a:r>
            <a:r>
              <a:rPr lang="pt-PT" sz="2800" dirty="0">
                <a:latin typeface="Jannah"/>
                <a:cs typeface="Jannah"/>
              </a:rPr>
              <a:t>Património</a:t>
            </a:r>
            <a:r>
              <a:rPr lang="pt-PT" sz="2800" b="0" i="0" dirty="0">
                <a:effectLst/>
                <a:latin typeface="Jannah"/>
                <a:cs typeface="Jannah"/>
              </a:rPr>
              <a:t> Mundial traz reconhecimento global, turismo, investimentos e responsabilidade para a conservação desses locais. O objetivo principal é salvaguardar a diversidade cultural e natural do planeta, promovendo a compreensão, apreciação e preservação da herança comum da </a:t>
            </a:r>
            <a:r>
              <a:rPr lang="pt-PT" sz="2800" b="0" i="0" dirty="0" smtClean="0">
                <a:effectLst/>
                <a:latin typeface="Jannah"/>
                <a:cs typeface="Jannah"/>
              </a:rPr>
              <a:t>Humanidade</a:t>
            </a:r>
            <a:r>
              <a:rPr lang="pt-PT" sz="2800" b="0" i="0" dirty="0">
                <a:effectLst/>
                <a:latin typeface="Jannah"/>
                <a:cs typeface="Jannah"/>
              </a:rPr>
              <a:t>.</a:t>
            </a:r>
          </a:p>
          <a:p>
            <a:pPr>
              <a:lnSpc>
                <a:spcPts val="3107"/>
              </a:lnSpc>
            </a:pPr>
            <a:endParaRPr lang="en-US" sz="2749" dirty="0">
              <a:solidFill>
                <a:srgbClr val="342418"/>
              </a:solidFill>
              <a:latin typeface="Jannah Medium"/>
            </a:endParaRPr>
          </a:p>
        </p:txBody>
      </p:sp>
      <p:sp>
        <p:nvSpPr>
          <p:cNvPr id="20" name="Freeform 11">
            <a:extLst>
              <a:ext uri="{FF2B5EF4-FFF2-40B4-BE49-F238E27FC236}">
                <a16:creationId xmlns:a16="http://schemas.microsoft.com/office/drawing/2014/main" xmlns="" id="{55E71C64-99B5-7023-A4FA-D775FDB8247B}"/>
              </a:ext>
            </a:extLst>
          </p:cNvPr>
          <p:cNvSpPr/>
          <p:nvPr/>
        </p:nvSpPr>
        <p:spPr>
          <a:xfrm>
            <a:off x="6942211" y="9029700"/>
            <a:ext cx="4776375" cy="243161"/>
          </a:xfrm>
          <a:custGeom>
            <a:avLst/>
            <a:gdLst/>
            <a:ahLst/>
            <a:cxnLst/>
            <a:rect l="l" t="t" r="r" b="b"/>
            <a:pathLst>
              <a:path w="4776375" h="243161">
                <a:moveTo>
                  <a:pt x="0" y="0"/>
                </a:moveTo>
                <a:lnTo>
                  <a:pt x="4776374" y="0"/>
                </a:lnTo>
                <a:lnTo>
                  <a:pt x="4776374" y="243161"/>
                </a:lnTo>
                <a:lnTo>
                  <a:pt x="0" y="243161"/>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sp>
    </p:spTree>
  </p:cSld>
  <p:clrMapOvr>
    <a:masterClrMapping/>
  </p:clrMapOvr>
  <mc:AlternateContent xmlns:mc="http://schemas.openxmlformats.org/markup-compatibility/2006" xmlns:p14="http://schemas.microsoft.com/office/powerpoint/2010/main">
    <mc:Choice Requires="p14">
      <p:transition spd="slow" p14:dur="2000" advClick="0" advTm="5000">
        <p14:switch dir="r"/>
      </p:transition>
    </mc:Choice>
    <mc:Fallback xmlns="">
      <p:transition spd="slow" advClick="0" advTm="5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10387" b="10387"/>
          <a:stretch>
            <a:fillRect/>
          </a:stretch>
        </p:blipFill>
        <p:spPr>
          <a:xfrm>
            <a:off x="0" y="0"/>
            <a:ext cx="18288000" cy="10287000"/>
          </a:xfrm>
          <a:prstGeom prst="rect">
            <a:avLst/>
          </a:prstGeom>
        </p:spPr>
      </p:pic>
      <p:sp>
        <p:nvSpPr>
          <p:cNvPr id="17" name="TextBox 17"/>
          <p:cNvSpPr txBox="1"/>
          <p:nvPr/>
        </p:nvSpPr>
        <p:spPr>
          <a:xfrm>
            <a:off x="2362200" y="299075"/>
            <a:ext cx="13115191" cy="617881"/>
          </a:xfrm>
          <a:prstGeom prst="rect">
            <a:avLst/>
          </a:prstGeom>
        </p:spPr>
        <p:txBody>
          <a:bodyPr lIns="0" tIns="0" rIns="0" bIns="0" rtlCol="0" anchor="t">
            <a:spAutoFit/>
          </a:bodyPr>
          <a:lstStyle/>
          <a:p>
            <a:pPr algn="ctr">
              <a:lnSpc>
                <a:spcPts val="4734"/>
              </a:lnSpc>
            </a:pPr>
            <a:r>
              <a:rPr lang="en-US" sz="4190" dirty="0">
                <a:solidFill>
                  <a:srgbClr val="342418"/>
                </a:solidFill>
                <a:latin typeface="Jannah Medium"/>
              </a:rPr>
              <a:t>CRITÉRIOS </a:t>
            </a:r>
          </a:p>
        </p:txBody>
      </p:sp>
      <p:sp>
        <p:nvSpPr>
          <p:cNvPr id="18" name="TextBox 18"/>
          <p:cNvSpPr txBox="1"/>
          <p:nvPr/>
        </p:nvSpPr>
        <p:spPr>
          <a:xfrm>
            <a:off x="1676400" y="1243987"/>
            <a:ext cx="14249399" cy="8338180"/>
          </a:xfrm>
          <a:prstGeom prst="rect">
            <a:avLst/>
          </a:prstGeom>
        </p:spPr>
        <p:txBody>
          <a:bodyPr wrap="square" lIns="0" tIns="0" rIns="0" bIns="0" rtlCol="0" anchor="t">
            <a:spAutoFit/>
          </a:bodyPr>
          <a:lstStyle/>
          <a:p>
            <a:pPr algn="ctr"/>
            <a:r>
              <a:rPr lang="pt-PT" sz="2000" b="0" i="0" dirty="0">
                <a:effectLst/>
                <a:latin typeface="Jannah"/>
                <a:cs typeface="Jannah"/>
              </a:rPr>
              <a:t>Os critérios para </a:t>
            </a:r>
            <a:r>
              <a:rPr lang="pt-PT" sz="2000" b="0" i="0" dirty="0" smtClean="0">
                <a:effectLst/>
                <a:latin typeface="Jannah"/>
                <a:cs typeface="Jannah"/>
              </a:rPr>
              <a:t>considerar um local, monumento ou tradição no </a:t>
            </a:r>
            <a:r>
              <a:rPr lang="pt-PT" sz="2000" dirty="0">
                <a:latin typeface="Jannah"/>
                <a:cs typeface="Jannah"/>
              </a:rPr>
              <a:t>Património</a:t>
            </a:r>
            <a:r>
              <a:rPr lang="pt-PT" sz="2000" b="0" i="0" dirty="0">
                <a:effectLst/>
                <a:latin typeface="Jannah"/>
                <a:cs typeface="Jannah"/>
              </a:rPr>
              <a:t> </a:t>
            </a:r>
            <a:r>
              <a:rPr lang="pt-PT" sz="2000" b="0" i="0" dirty="0" smtClean="0">
                <a:effectLst/>
                <a:latin typeface="Jannah"/>
                <a:cs typeface="Jannah"/>
              </a:rPr>
              <a:t>Comum da Humanidade são </a:t>
            </a:r>
            <a:r>
              <a:rPr lang="pt-PT" sz="2000" b="0" i="0" dirty="0">
                <a:effectLst/>
                <a:latin typeface="Jannah"/>
                <a:cs typeface="Jannah"/>
              </a:rPr>
              <a:t>estabelecidos pela UNESCO </a:t>
            </a:r>
            <a:r>
              <a:rPr lang="pt-PT" sz="2000" b="0" i="0" dirty="0" smtClean="0">
                <a:effectLst/>
                <a:latin typeface="Jannah"/>
                <a:cs typeface="Jannah"/>
              </a:rPr>
              <a:t>(Agência da Organização </a:t>
            </a:r>
            <a:r>
              <a:rPr lang="pt-PT" sz="2000" b="0" i="0" dirty="0">
                <a:effectLst/>
                <a:latin typeface="Jannah"/>
                <a:cs typeface="Jannah"/>
              </a:rPr>
              <a:t>das Nações Unidas para a Educação, a Ciência e a Cultura) e são utilizados para avaliar a importância e o valor de um local proposto para inclusão na lista do </a:t>
            </a:r>
            <a:r>
              <a:rPr lang="pt-PT" sz="2000" dirty="0">
                <a:latin typeface="Jannah"/>
                <a:cs typeface="Jannah"/>
              </a:rPr>
              <a:t>Património</a:t>
            </a:r>
            <a:r>
              <a:rPr lang="pt-PT" sz="2000" b="0" i="0" dirty="0">
                <a:effectLst/>
                <a:latin typeface="Jannah"/>
                <a:cs typeface="Jannah"/>
              </a:rPr>
              <a:t> Mundial. Existem dez critérios principais, agrupados em quatro categorias, que um local deve atender para ser considerado:</a:t>
            </a:r>
          </a:p>
          <a:p>
            <a:pPr algn="ctr"/>
            <a:endParaRPr lang="pt-PT" sz="2000" b="0" i="0" dirty="0">
              <a:effectLst/>
              <a:latin typeface="Jannah" panose="020B0604020202020204" charset="-78"/>
              <a:cs typeface="Jannah" panose="020B0604020202020204" charset="-78"/>
            </a:endParaRPr>
          </a:p>
          <a:p>
            <a:pPr algn="ctr"/>
            <a:r>
              <a:rPr lang="pt-PT" sz="2000" b="1" i="0" dirty="0">
                <a:effectLst/>
                <a:latin typeface="Jannah"/>
                <a:cs typeface="Jannah"/>
              </a:rPr>
              <a:t>Critérios para o </a:t>
            </a:r>
            <a:r>
              <a:rPr lang="pt-PT" sz="2000" b="1" dirty="0">
                <a:latin typeface="Jannah"/>
                <a:cs typeface="Jannah"/>
              </a:rPr>
              <a:t>Património</a:t>
            </a:r>
            <a:r>
              <a:rPr lang="pt-PT" sz="2000" b="1" i="0" dirty="0">
                <a:effectLst/>
                <a:latin typeface="Jannah"/>
                <a:cs typeface="Jannah"/>
              </a:rPr>
              <a:t> Cultural:</a:t>
            </a:r>
          </a:p>
          <a:p>
            <a:pPr algn="ctr"/>
            <a:r>
              <a:rPr lang="pt-PT" sz="2000" b="0" i="0" dirty="0">
                <a:effectLst/>
                <a:latin typeface="Jannah"/>
                <a:cs typeface="Jannah"/>
              </a:rPr>
              <a:t>Representar uma obra-prima do </a:t>
            </a:r>
            <a:r>
              <a:rPr lang="pt-PT" sz="2000" dirty="0">
                <a:latin typeface="Jannah"/>
                <a:cs typeface="Jannah"/>
              </a:rPr>
              <a:t>génio</a:t>
            </a:r>
            <a:r>
              <a:rPr lang="pt-PT" sz="2000" b="0" i="0" dirty="0">
                <a:effectLst/>
                <a:latin typeface="Jannah"/>
                <a:cs typeface="Jannah"/>
              </a:rPr>
              <a:t> criativo humano; Exibir um importante intercâmbio de valores </a:t>
            </a:r>
            <a:r>
              <a:rPr lang="pt-PT" sz="2000" b="0" i="0" dirty="0" smtClean="0">
                <a:effectLst/>
                <a:latin typeface="Jannah"/>
                <a:cs typeface="Jannah"/>
              </a:rPr>
              <a:t>humanos; Representar </a:t>
            </a:r>
            <a:r>
              <a:rPr lang="pt-PT" sz="2000" b="0" i="0" dirty="0">
                <a:effectLst/>
                <a:latin typeface="Jannah"/>
                <a:cs typeface="Jannah"/>
              </a:rPr>
              <a:t>um estágio significativo da história humana; Ser um exemplo excecional de um tipo de construção ou conjunto arquitetónico.</a:t>
            </a:r>
          </a:p>
          <a:p>
            <a:pPr algn="ctr"/>
            <a:endParaRPr lang="pt-PT" sz="2000" b="0" i="0" dirty="0">
              <a:effectLst/>
              <a:latin typeface="Jannah" panose="020B0604020202020204" charset="-78"/>
              <a:cs typeface="Jannah" panose="020B0604020202020204" charset="-78"/>
            </a:endParaRPr>
          </a:p>
          <a:p>
            <a:pPr algn="ctr"/>
            <a:r>
              <a:rPr lang="pt-PT" sz="2000" b="1" i="0" dirty="0">
                <a:effectLst/>
                <a:latin typeface="Jannah"/>
                <a:cs typeface="Jannah"/>
              </a:rPr>
              <a:t>Critérios para o </a:t>
            </a:r>
            <a:r>
              <a:rPr lang="pt-PT" sz="2000" b="1" dirty="0">
                <a:latin typeface="Jannah"/>
                <a:cs typeface="Jannah"/>
              </a:rPr>
              <a:t>Património </a:t>
            </a:r>
            <a:r>
              <a:rPr lang="pt-PT" sz="2000" b="1" i="0" dirty="0">
                <a:effectLst/>
                <a:latin typeface="Jannah"/>
                <a:cs typeface="Jannah"/>
              </a:rPr>
              <a:t>Natural</a:t>
            </a:r>
            <a:r>
              <a:rPr lang="pt-PT" sz="2000" b="0" i="0" dirty="0">
                <a:effectLst/>
                <a:latin typeface="Jannah"/>
                <a:cs typeface="Jannah"/>
              </a:rPr>
              <a:t>:</a:t>
            </a:r>
            <a:r>
              <a:rPr lang="pt-PT" sz="2000" dirty="0">
                <a:latin typeface="Jannah"/>
                <a:cs typeface="Jannah"/>
              </a:rPr>
              <a:t> </a:t>
            </a:r>
            <a:endParaRPr lang="pt-PT" sz="2000" b="0" i="0" dirty="0">
              <a:effectLst/>
              <a:latin typeface="Jannah" panose="020B0604020202020204" charset="-78"/>
              <a:cs typeface="Jannah" panose="020B0604020202020204" charset="-78"/>
            </a:endParaRPr>
          </a:p>
          <a:p>
            <a:pPr algn="ctr"/>
            <a:r>
              <a:rPr lang="pt-PT" sz="2000" dirty="0">
                <a:latin typeface="Jannah"/>
                <a:cs typeface="Jannah"/>
              </a:rPr>
              <a:t> </a:t>
            </a:r>
            <a:r>
              <a:rPr lang="pt-PT" sz="2000" b="0" i="0" dirty="0">
                <a:effectLst/>
                <a:latin typeface="Jannah"/>
                <a:cs typeface="Jannah"/>
              </a:rPr>
              <a:t>Ser uma área natural excecional de beleza </a:t>
            </a:r>
            <a:r>
              <a:rPr lang="pt-PT" sz="2000" dirty="0">
                <a:latin typeface="Jannah"/>
                <a:cs typeface="Jannah"/>
              </a:rPr>
              <a:t>cénica</a:t>
            </a:r>
            <a:r>
              <a:rPr lang="pt-PT" sz="2000" b="0" i="0" dirty="0">
                <a:effectLst/>
                <a:latin typeface="Jannah"/>
                <a:cs typeface="Jannah"/>
              </a:rPr>
              <a:t> ou importância estética; Ser uma área natural excecional em termos de biodiversidade e conservação; Ser um exemplo excecional de processos ecológicos e evolutivos.</a:t>
            </a:r>
          </a:p>
          <a:p>
            <a:pPr algn="ctr">
              <a:buFont typeface="+mj-lt"/>
              <a:buAutoNum type="arabicPeriod"/>
            </a:pPr>
            <a:endParaRPr lang="pt-PT" sz="2000" b="0" i="0" dirty="0">
              <a:effectLst/>
              <a:latin typeface="Jannah" panose="020B0604020202020204" charset="-78"/>
              <a:cs typeface="Jannah" panose="020B0604020202020204" charset="-78"/>
            </a:endParaRPr>
          </a:p>
          <a:p>
            <a:pPr algn="ctr"/>
            <a:r>
              <a:rPr lang="pt-PT" sz="2000" b="1" dirty="0">
                <a:latin typeface="Jannah"/>
                <a:cs typeface="Jannah"/>
              </a:rPr>
              <a:t>Critérios</a:t>
            </a:r>
            <a:r>
              <a:rPr lang="pt-PT" sz="2000" b="1" i="0" dirty="0">
                <a:effectLst/>
                <a:latin typeface="Jannah"/>
                <a:cs typeface="Jannah"/>
              </a:rPr>
              <a:t> para o </a:t>
            </a:r>
            <a:r>
              <a:rPr lang="pt-PT" sz="2000" b="1" dirty="0">
                <a:latin typeface="Jannah"/>
                <a:cs typeface="Jannah"/>
              </a:rPr>
              <a:t>Património </a:t>
            </a:r>
            <a:r>
              <a:rPr lang="pt-PT" sz="2000" b="1" i="0" dirty="0">
                <a:effectLst/>
                <a:latin typeface="Jannah"/>
                <a:cs typeface="Jannah"/>
              </a:rPr>
              <a:t>Misto (Cultural e Natural)</a:t>
            </a:r>
            <a:r>
              <a:rPr lang="pt-PT" sz="2400" b="1" i="0" dirty="0">
                <a:effectLst/>
                <a:latin typeface="Jannah"/>
                <a:cs typeface="Jannah"/>
              </a:rPr>
              <a:t>:</a:t>
            </a:r>
            <a:r>
              <a:rPr lang="pt-PT" sz="2000" dirty="0">
                <a:latin typeface="Jannah"/>
                <a:cs typeface="Jannah"/>
              </a:rPr>
              <a:t> </a:t>
            </a:r>
            <a:r>
              <a:rPr lang="pt-PT" sz="2000" b="0" i="0" dirty="0">
                <a:effectLst/>
                <a:latin typeface="Jannah"/>
                <a:cs typeface="Jannah"/>
              </a:rPr>
              <a:t> Ser um exemplo excecional de uma paisagem cultural que exibe interação entre as pessoas e o ambiente.</a:t>
            </a:r>
          </a:p>
          <a:p>
            <a:pPr algn="ctr"/>
            <a:endParaRPr lang="pt-PT" sz="2000" b="0" i="0" dirty="0">
              <a:effectLst/>
              <a:latin typeface="Jannah" panose="020B0604020202020204" charset="-78"/>
              <a:cs typeface="Jannah" panose="020B0604020202020204" charset="-78"/>
            </a:endParaRPr>
          </a:p>
          <a:p>
            <a:pPr algn="ctr"/>
            <a:r>
              <a:rPr lang="pt-PT" sz="2000" b="1" dirty="0">
                <a:latin typeface="Jannah"/>
                <a:cs typeface="Jannah"/>
              </a:rPr>
              <a:t>Critérios</a:t>
            </a:r>
            <a:r>
              <a:rPr lang="pt-PT" sz="2000" b="1" i="0" dirty="0">
                <a:effectLst/>
                <a:latin typeface="Jannah"/>
                <a:cs typeface="Jannah"/>
              </a:rPr>
              <a:t> para o </a:t>
            </a:r>
            <a:r>
              <a:rPr lang="pt-PT" sz="2000" b="1" dirty="0">
                <a:latin typeface="Jannah"/>
                <a:cs typeface="Jannah"/>
              </a:rPr>
              <a:t>Património</a:t>
            </a:r>
            <a:r>
              <a:rPr lang="pt-PT" sz="2000" b="1" i="0" dirty="0">
                <a:effectLst/>
                <a:latin typeface="Jannah"/>
                <a:cs typeface="Jannah"/>
              </a:rPr>
              <a:t> em Perigo</a:t>
            </a:r>
            <a:r>
              <a:rPr lang="pt-PT" b="0" i="0" dirty="0">
                <a:effectLst/>
                <a:latin typeface="Jannah"/>
                <a:cs typeface="Jannah"/>
              </a:rPr>
              <a:t>:</a:t>
            </a:r>
            <a:r>
              <a:rPr lang="pt-PT" sz="2000" b="0" i="0" dirty="0">
                <a:effectLst/>
                <a:latin typeface="Jannah"/>
                <a:cs typeface="Jannah"/>
              </a:rPr>
              <a:t> Estar ameaçado por forças naturais ou humanas.</a:t>
            </a:r>
          </a:p>
          <a:p>
            <a:pPr algn="ctr"/>
            <a:endParaRPr lang="pt-PT" sz="2400" b="1" i="0" dirty="0">
              <a:effectLst/>
              <a:latin typeface="Jannah" panose="020B0604020202020204" charset="-78"/>
              <a:cs typeface="Jannah" panose="020B0604020202020204" charset="-78"/>
            </a:endParaRPr>
          </a:p>
          <a:p>
            <a:pPr algn="ctr"/>
            <a:r>
              <a:rPr lang="pt-PT" sz="2000" b="1" i="0" dirty="0">
                <a:effectLst/>
                <a:latin typeface="Jannah"/>
                <a:cs typeface="Jannah"/>
              </a:rPr>
              <a:t>Critérios para o </a:t>
            </a:r>
            <a:r>
              <a:rPr lang="pt-PT" sz="2000" b="1" dirty="0">
                <a:latin typeface="Jannah"/>
                <a:cs typeface="Jannah"/>
              </a:rPr>
              <a:t>Património</a:t>
            </a:r>
            <a:r>
              <a:rPr lang="pt-PT" sz="2000" b="1" i="0" dirty="0">
                <a:effectLst/>
                <a:latin typeface="Jannah"/>
                <a:cs typeface="Jannah"/>
              </a:rPr>
              <a:t> de Valor Universal Excecional:</a:t>
            </a:r>
          </a:p>
          <a:p>
            <a:pPr algn="ctr"/>
            <a:r>
              <a:rPr lang="pt-PT" sz="2000" b="0" i="0" dirty="0">
                <a:effectLst/>
                <a:latin typeface="Jannah" panose="020B0604020202020204" charset="-78"/>
                <a:cs typeface="Jannah" panose="020B0604020202020204" charset="-78"/>
              </a:rPr>
              <a:t>  Exibir valor universal excecional que transcenda fronteiras nacionais e seja de importância para toda a </a:t>
            </a:r>
            <a:r>
              <a:rPr lang="pt-PT" sz="2000" b="0" i="0" dirty="0" smtClean="0">
                <a:effectLst/>
                <a:latin typeface="Jannah" panose="020B0604020202020204" charset="-78"/>
                <a:cs typeface="Jannah" panose="020B0604020202020204" charset="-78"/>
              </a:rPr>
              <a:t>Humanidade</a:t>
            </a:r>
            <a:r>
              <a:rPr lang="pt-PT" sz="2000" b="0" i="0" dirty="0">
                <a:effectLst/>
                <a:latin typeface="Jannah" panose="020B0604020202020204" charset="-78"/>
                <a:cs typeface="Jannah" panose="020B0604020202020204" charset="-78"/>
              </a:rPr>
              <a:t>.</a:t>
            </a:r>
          </a:p>
          <a:p>
            <a:pPr algn="ctr"/>
            <a:endParaRPr lang="pt-PT" sz="2000" b="0" i="0" dirty="0">
              <a:effectLst/>
              <a:latin typeface="Jannah" panose="020B0604020202020204" charset="-78"/>
              <a:cs typeface="Jannah" panose="020B0604020202020204" charset="-78"/>
            </a:endParaRPr>
          </a:p>
          <a:p>
            <a:pPr algn="ctr"/>
            <a:r>
              <a:rPr lang="pt-PT" sz="2000" b="0" i="0" dirty="0">
                <a:effectLst/>
                <a:latin typeface="Jannah"/>
                <a:cs typeface="Jannah"/>
              </a:rPr>
              <a:t>Estes critérios são aplicados pela UNESCO ao avaliar as indicações de locais propostos pelos países para inclusão na lista do </a:t>
            </a:r>
            <a:r>
              <a:rPr lang="pt-PT" sz="2000" dirty="0">
                <a:latin typeface="Jannah"/>
                <a:cs typeface="Jannah"/>
              </a:rPr>
              <a:t>Património</a:t>
            </a:r>
            <a:r>
              <a:rPr lang="pt-PT" sz="2000" b="0" i="0" dirty="0">
                <a:effectLst/>
                <a:latin typeface="Jannah"/>
                <a:cs typeface="Jannah"/>
              </a:rPr>
              <a:t> Mundial. Um local precisa </a:t>
            </a:r>
            <a:r>
              <a:rPr lang="pt-PT" sz="2000" b="0" i="0" dirty="0" smtClean="0">
                <a:effectLst/>
                <a:latin typeface="Jannah"/>
                <a:cs typeface="Jannah"/>
              </a:rPr>
              <a:t>de atender a, </a:t>
            </a:r>
            <a:r>
              <a:rPr lang="pt-PT" sz="2000" b="0" i="0" dirty="0">
                <a:effectLst/>
                <a:latin typeface="Jannah"/>
                <a:cs typeface="Jannah"/>
              </a:rPr>
              <a:t>pelo </a:t>
            </a:r>
            <a:r>
              <a:rPr lang="pt-PT" sz="2000" b="0" i="0" dirty="0" smtClean="0">
                <a:effectLst/>
                <a:latin typeface="Jannah"/>
                <a:cs typeface="Jannah"/>
              </a:rPr>
              <a:t>menos, </a:t>
            </a:r>
            <a:r>
              <a:rPr lang="pt-PT" sz="2000" b="0" i="0" dirty="0">
                <a:effectLst/>
                <a:latin typeface="Jannah"/>
                <a:cs typeface="Jannah"/>
              </a:rPr>
              <a:t>um dos critérios e também deve possuir uma adequada proteção e gestão para garantir sua preservação. A inclusão na lista do </a:t>
            </a:r>
            <a:r>
              <a:rPr lang="pt-PT" sz="2000" dirty="0">
                <a:latin typeface="Jannah"/>
                <a:cs typeface="Jannah"/>
              </a:rPr>
              <a:t>Património</a:t>
            </a:r>
            <a:r>
              <a:rPr lang="pt-PT" sz="2000" b="0" i="0" dirty="0">
                <a:effectLst/>
                <a:latin typeface="Jannah"/>
                <a:cs typeface="Jannah"/>
              </a:rPr>
              <a:t> Mundial confere um</a:t>
            </a:r>
            <a:r>
              <a:rPr lang="pt-PT" sz="2000" dirty="0">
                <a:latin typeface="Jannah"/>
                <a:cs typeface="Jannah"/>
              </a:rPr>
              <a:t> </a:t>
            </a:r>
            <a:r>
              <a:rPr lang="pt-PT" sz="2000" b="0" i="0" dirty="0">
                <a:effectLst/>
                <a:latin typeface="Jannah"/>
                <a:cs typeface="Jannah"/>
              </a:rPr>
              <a:t>reconhecimento internacional e traz responsabilidades para a preservação e promoção desses locais como herança comum da </a:t>
            </a:r>
            <a:r>
              <a:rPr lang="pt-PT" sz="2000" b="0" i="0" dirty="0" smtClean="0">
                <a:effectLst/>
                <a:latin typeface="Jannah"/>
                <a:cs typeface="Jannah"/>
              </a:rPr>
              <a:t>Humanidade.</a:t>
            </a:r>
            <a:r>
              <a:rPr lang="pt-PT" sz="1600" b="0" i="0" dirty="0" smtClean="0">
                <a:solidFill>
                  <a:srgbClr val="D1D5DB"/>
                </a:solidFill>
                <a:effectLst/>
                <a:latin typeface="Jannah"/>
                <a:cs typeface="Jannah"/>
              </a:rPr>
              <a:t>.</a:t>
            </a:r>
            <a:endParaRPr lang="pt-PT" sz="1600" b="0" i="0" dirty="0">
              <a:solidFill>
                <a:srgbClr val="D1D5DB"/>
              </a:solidFill>
              <a:effectLst/>
              <a:latin typeface="Jannah"/>
              <a:cs typeface="Jannah"/>
            </a:endParaRPr>
          </a:p>
          <a:p>
            <a:pPr algn="ctr">
              <a:lnSpc>
                <a:spcPts val="3107"/>
              </a:lnSpc>
            </a:pPr>
            <a:endParaRPr lang="en-US" sz="2749" dirty="0">
              <a:solidFill>
                <a:srgbClr val="342418"/>
              </a:solidFill>
              <a:latin typeface="Jannah Medium"/>
            </a:endParaRPr>
          </a:p>
        </p:txBody>
      </p:sp>
      <p:sp>
        <p:nvSpPr>
          <p:cNvPr id="20" name="Freeform 11">
            <a:extLst>
              <a:ext uri="{FF2B5EF4-FFF2-40B4-BE49-F238E27FC236}">
                <a16:creationId xmlns:a16="http://schemas.microsoft.com/office/drawing/2014/main" xmlns="" id="{55E71C64-99B5-7023-A4FA-D775FDB8247B}"/>
              </a:ext>
            </a:extLst>
          </p:cNvPr>
          <p:cNvSpPr/>
          <p:nvPr/>
        </p:nvSpPr>
        <p:spPr>
          <a:xfrm>
            <a:off x="7010400" y="9557502"/>
            <a:ext cx="4776375" cy="243161"/>
          </a:xfrm>
          <a:custGeom>
            <a:avLst/>
            <a:gdLst/>
            <a:ahLst/>
            <a:cxnLst/>
            <a:rect l="l" t="t" r="r" b="b"/>
            <a:pathLst>
              <a:path w="4776375" h="243161">
                <a:moveTo>
                  <a:pt x="0" y="0"/>
                </a:moveTo>
                <a:lnTo>
                  <a:pt x="4776374" y="0"/>
                </a:lnTo>
                <a:lnTo>
                  <a:pt x="4776374" y="243161"/>
                </a:lnTo>
                <a:lnTo>
                  <a:pt x="0" y="243161"/>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sp>
    </p:spTree>
    <p:extLst>
      <p:ext uri="{BB962C8B-B14F-4D97-AF65-F5344CB8AC3E}">
        <p14:creationId xmlns:p14="http://schemas.microsoft.com/office/powerpoint/2010/main" val="2937381271"/>
      </p:ext>
    </p:extLst>
  </p:cSld>
  <p:clrMapOvr>
    <a:masterClrMapping/>
  </p:clrMapOvr>
  <mc:AlternateContent xmlns:mc="http://schemas.openxmlformats.org/markup-compatibility/2006" xmlns:p14="http://schemas.microsoft.com/office/powerpoint/2010/main">
    <mc:Choice Requires="p14">
      <p:transition spd="slow" p14:dur="2000" advClick="0" advTm="5000">
        <p14:switch dir="r"/>
      </p:transition>
    </mc:Choice>
    <mc:Fallback xmlns="">
      <p:transition spd="slow" advClick="0" advTm="5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10387" b="10387"/>
          <a:stretch>
            <a:fillRect/>
          </a:stretch>
        </p:blipFill>
        <p:spPr>
          <a:xfrm>
            <a:off x="96156" y="86264"/>
            <a:ext cx="18288000" cy="10287000"/>
          </a:xfrm>
          <a:prstGeom prst="rect">
            <a:avLst/>
          </a:prstGeom>
          <a:solidFill>
            <a:schemeClr val="accent2"/>
          </a:solidFill>
        </p:spPr>
      </p:pic>
      <p:sp>
        <p:nvSpPr>
          <p:cNvPr id="3" name="Freeform 3"/>
          <p:cNvSpPr/>
          <p:nvPr/>
        </p:nvSpPr>
        <p:spPr>
          <a:xfrm>
            <a:off x="6534996" y="9715500"/>
            <a:ext cx="5218007" cy="265644"/>
          </a:xfrm>
          <a:custGeom>
            <a:avLst/>
            <a:gdLst/>
            <a:ahLst/>
            <a:cxnLst/>
            <a:rect l="l" t="t" r="r" b="b"/>
            <a:pathLst>
              <a:path w="5218007" h="265644">
                <a:moveTo>
                  <a:pt x="0" y="0"/>
                </a:moveTo>
                <a:lnTo>
                  <a:pt x="5218008" y="0"/>
                </a:lnTo>
                <a:lnTo>
                  <a:pt x="5218008" y="265644"/>
                </a:lnTo>
                <a:lnTo>
                  <a:pt x="0" y="265644"/>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txBody>
          <a:bodyPr/>
          <a:lstStyle/>
          <a:p>
            <a:endParaRPr lang="pt-PT" dirty="0"/>
          </a:p>
        </p:txBody>
      </p:sp>
      <p:sp>
        <p:nvSpPr>
          <p:cNvPr id="8" name="TextBox 8"/>
          <p:cNvSpPr txBox="1"/>
          <p:nvPr/>
        </p:nvSpPr>
        <p:spPr>
          <a:xfrm>
            <a:off x="4078857" y="614341"/>
            <a:ext cx="10143793" cy="632096"/>
          </a:xfrm>
          <a:prstGeom prst="rect">
            <a:avLst/>
          </a:prstGeom>
        </p:spPr>
        <p:txBody>
          <a:bodyPr lIns="0" tIns="0" rIns="0" bIns="0" rtlCol="0" anchor="t">
            <a:spAutoFit/>
          </a:bodyPr>
          <a:lstStyle/>
          <a:p>
            <a:pPr algn="ctr">
              <a:lnSpc>
                <a:spcPts val="4783"/>
              </a:lnSpc>
            </a:pPr>
            <a:r>
              <a:rPr lang="pt-PT" sz="4800" dirty="0">
                <a:latin typeface="Jannah"/>
                <a:cs typeface="Jannah"/>
              </a:rPr>
              <a:t> Património </a:t>
            </a:r>
            <a:r>
              <a:rPr lang="pt-PT" sz="4800" dirty="0" smtClean="0">
                <a:latin typeface="Jannah"/>
                <a:cs typeface="Jannah"/>
              </a:rPr>
              <a:t>Comum da </a:t>
            </a:r>
            <a:r>
              <a:rPr lang="pt-PT" sz="4800" dirty="0">
                <a:latin typeface="Jannah"/>
                <a:cs typeface="Jannah"/>
              </a:rPr>
              <a:t>Humanidade</a:t>
            </a:r>
            <a:endParaRPr lang="en-US" sz="4800" dirty="0">
              <a:solidFill>
                <a:srgbClr val="342418"/>
              </a:solidFill>
              <a:latin typeface="Jannah" panose="020B0604020202020204" charset="-78"/>
              <a:cs typeface="Jannah" panose="020B0604020202020204" charset="-78"/>
            </a:endParaRPr>
          </a:p>
        </p:txBody>
      </p:sp>
      <p:sp>
        <p:nvSpPr>
          <p:cNvPr id="4" name="Rectangle 2">
            <a:extLst>
              <a:ext uri="{FF2B5EF4-FFF2-40B4-BE49-F238E27FC236}">
                <a16:creationId xmlns:a16="http://schemas.microsoft.com/office/drawing/2014/main" xmlns="" id="{95AA1FA5-0EEB-3766-04DB-7A9E89637E8B}"/>
              </a:ext>
            </a:extLst>
          </p:cNvPr>
          <p:cNvSpPr>
            <a:spLocks noChangeArrowheads="1"/>
          </p:cNvSpPr>
          <p:nvPr/>
        </p:nvSpPr>
        <p:spPr bwMode="auto">
          <a:xfrm>
            <a:off x="0" y="0"/>
            <a:ext cx="1828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pt-PT"/>
          </a:p>
        </p:txBody>
      </p:sp>
      <p:sp>
        <p:nvSpPr>
          <p:cNvPr id="5" name="Rectangle 3">
            <a:extLst>
              <a:ext uri="{FF2B5EF4-FFF2-40B4-BE49-F238E27FC236}">
                <a16:creationId xmlns:a16="http://schemas.microsoft.com/office/drawing/2014/main" xmlns="" id="{2B2386F5-29D4-83CA-72C7-D065E3784F2C}"/>
              </a:ext>
            </a:extLst>
          </p:cNvPr>
          <p:cNvSpPr>
            <a:spLocks noChangeArrowheads="1"/>
          </p:cNvSpPr>
          <p:nvPr/>
        </p:nvSpPr>
        <p:spPr bwMode="auto">
          <a:xfrm>
            <a:off x="3888155" y="1443454"/>
            <a:ext cx="10358143" cy="2344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a:r>
              <a:rPr lang="pt-PT" sz="2400" dirty="0">
                <a:latin typeface="Jannah"/>
                <a:ea typeface="+mn-lt"/>
                <a:cs typeface="+mn-lt"/>
              </a:rPr>
              <a:t>O Património Cultural e Natural faz parte dos bens inestimáveis e insubstituíveis de toda a humanidade. A perda, por degradação ou</a:t>
            </a:r>
            <a:endParaRPr lang="pt-PT" sz="2400" dirty="0">
              <a:latin typeface="Jannah"/>
              <a:ea typeface="+mn-lt"/>
              <a:cs typeface="Jannah"/>
            </a:endParaRPr>
          </a:p>
          <a:p>
            <a:pPr algn="ctr"/>
            <a:r>
              <a:rPr lang="pt-PT" sz="2400" dirty="0">
                <a:latin typeface="Jannah"/>
                <a:ea typeface="+mn-lt"/>
                <a:cs typeface="+mn-lt"/>
              </a:rPr>
              <a:t>desaparecimento, desses bens preciosos constitui um empobrecimento do património de todos os povos do mundo.</a:t>
            </a:r>
            <a:endParaRPr lang="pt-PT" sz="2400" dirty="0">
              <a:latin typeface="Jannah"/>
              <a:cs typeface="Jannah"/>
            </a:endParaRPr>
          </a:p>
          <a:p>
            <a:pPr algn="ctr">
              <a:spcAft>
                <a:spcPts val="1000"/>
              </a:spcAft>
            </a:pPr>
            <a:endParaRPr lang="pt-PT" sz="2400" dirty="0">
              <a:latin typeface="Jannah"/>
              <a:cs typeface="Calibri"/>
            </a:endParaRPr>
          </a:p>
          <a:p>
            <a:pPr algn="ctr">
              <a:spcAft>
                <a:spcPts val="1000"/>
              </a:spcAft>
            </a:pPr>
            <a:endParaRPr lang="pt-PT" sz="1800" dirty="0">
              <a:effectLst/>
              <a:latin typeface="Jannah" panose="020B0604020202020204" charset="-78"/>
              <a:ea typeface="Calibri" panose="020F0502020204030204" pitchFamily="34" charset="0"/>
              <a:cs typeface="Jannah" panose="020B0604020202020204" charset="-78"/>
            </a:endParaRPr>
          </a:p>
        </p:txBody>
      </p:sp>
      <p:sp>
        <p:nvSpPr>
          <p:cNvPr id="6" name="Rectangle 6">
            <a:extLst>
              <a:ext uri="{FF2B5EF4-FFF2-40B4-BE49-F238E27FC236}">
                <a16:creationId xmlns:a16="http://schemas.microsoft.com/office/drawing/2014/main" xmlns="" id="{783437A0-7314-49D0-450E-4CC76B19489F}"/>
              </a:ext>
            </a:extLst>
          </p:cNvPr>
          <p:cNvSpPr>
            <a:spLocks noChangeArrowheads="1"/>
          </p:cNvSpPr>
          <p:nvPr/>
        </p:nvSpPr>
        <p:spPr bwMode="auto">
          <a:xfrm>
            <a:off x="0" y="0"/>
            <a:ext cx="1828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pt-PT"/>
          </a:p>
        </p:txBody>
      </p:sp>
      <p:sp>
        <p:nvSpPr>
          <p:cNvPr id="11" name="Rectangle 4">
            <a:extLst>
              <a:ext uri="{FF2B5EF4-FFF2-40B4-BE49-F238E27FC236}">
                <a16:creationId xmlns:a16="http://schemas.microsoft.com/office/drawing/2014/main" xmlns="" id="{9EC8F416-EE13-D37A-D6A0-6C83DE0897A9}"/>
              </a:ext>
            </a:extLst>
          </p:cNvPr>
          <p:cNvSpPr>
            <a:spLocks noChangeArrowheads="1"/>
          </p:cNvSpPr>
          <p:nvPr/>
        </p:nvSpPr>
        <p:spPr bwMode="auto">
          <a:xfrm>
            <a:off x="-215660" y="86264"/>
            <a:ext cx="1828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pt-PT"/>
          </a:p>
        </p:txBody>
      </p:sp>
      <p:sp>
        <p:nvSpPr>
          <p:cNvPr id="12" name="Rectangle 5">
            <a:extLst>
              <a:ext uri="{FF2B5EF4-FFF2-40B4-BE49-F238E27FC236}">
                <a16:creationId xmlns:a16="http://schemas.microsoft.com/office/drawing/2014/main" xmlns="" id="{2F65682E-5BAA-97A8-E05F-8EF2D100A8E3}"/>
              </a:ext>
            </a:extLst>
          </p:cNvPr>
          <p:cNvSpPr>
            <a:spLocks noChangeArrowheads="1"/>
          </p:cNvSpPr>
          <p:nvPr/>
        </p:nvSpPr>
        <p:spPr bwMode="auto">
          <a:xfrm>
            <a:off x="0" y="1990725"/>
            <a:ext cx="18288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pt-PT" altLang="pt-PT"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pt-PT" altLang="pt-PT" sz="1800" b="0" i="0" u="none" strike="noStrike" cap="none" normalizeH="0" baseline="0">
              <a:ln>
                <a:noFill/>
              </a:ln>
              <a:solidFill>
                <a:schemeClr val="tx1"/>
              </a:solidFill>
              <a:effectLst/>
              <a:latin typeface="Arial" panose="020B0604020202020204" pitchFamily="34" charset="0"/>
            </a:endParaRPr>
          </a:p>
        </p:txBody>
      </p:sp>
      <p:sp>
        <p:nvSpPr>
          <p:cNvPr id="13" name="Rectangle 6">
            <a:extLst>
              <a:ext uri="{FF2B5EF4-FFF2-40B4-BE49-F238E27FC236}">
                <a16:creationId xmlns:a16="http://schemas.microsoft.com/office/drawing/2014/main" xmlns="" id="{C007D0F0-5A90-460F-8C1D-356DCF14F655}"/>
              </a:ext>
            </a:extLst>
          </p:cNvPr>
          <p:cNvSpPr>
            <a:spLocks noChangeArrowheads="1"/>
          </p:cNvSpPr>
          <p:nvPr/>
        </p:nvSpPr>
        <p:spPr bwMode="auto">
          <a:xfrm>
            <a:off x="0" y="3381375"/>
            <a:ext cx="18288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pt-PT" altLang="pt-PT"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pt-PT" altLang="pt-PT" sz="1800" b="0" i="0" u="none" strike="noStrike" cap="none" normalizeH="0" baseline="0">
              <a:ln>
                <a:noFill/>
              </a:ln>
              <a:solidFill>
                <a:schemeClr val="tx1"/>
              </a:solidFill>
              <a:effectLst/>
              <a:latin typeface="Arial" panose="020B0604020202020204" pitchFamily="34" charset="0"/>
            </a:endParaRPr>
          </a:p>
        </p:txBody>
      </p:sp>
      <p:pic>
        <p:nvPicPr>
          <p:cNvPr id="14" name="Imagem 14" descr="Uma imagem com mapa, atlas, Terra, texto&#10;&#10;Descrição gerada automaticamente">
            <a:extLst>
              <a:ext uri="{FF2B5EF4-FFF2-40B4-BE49-F238E27FC236}">
                <a16:creationId xmlns:a16="http://schemas.microsoft.com/office/drawing/2014/main" xmlns="" id="{82BDFD85-9938-EFE8-844F-47BF8E145664}"/>
              </a:ext>
            </a:extLst>
          </p:cNvPr>
          <p:cNvPicPr>
            <a:picLocks noChangeAspect="1"/>
          </p:cNvPicPr>
          <p:nvPr/>
        </p:nvPicPr>
        <p:blipFill>
          <a:blip r:embed="rId5"/>
          <a:stretch>
            <a:fillRect/>
          </a:stretch>
        </p:blipFill>
        <p:spPr>
          <a:xfrm>
            <a:off x="3581400" y="3343275"/>
            <a:ext cx="11049000" cy="6067425"/>
          </a:xfrm>
          <a:prstGeom prst="rect">
            <a:avLst/>
          </a:prstGeom>
        </p:spPr>
      </p:pic>
      <p:pic>
        <p:nvPicPr>
          <p:cNvPr id="9" name="Imagem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4785230" y="5455969"/>
            <a:ext cx="3276600" cy="1956643"/>
          </a:xfrm>
          <a:prstGeom prst="rect">
            <a:avLst/>
          </a:prstGeom>
        </p:spPr>
      </p:pic>
    </p:spTree>
    <p:extLst>
      <p:ext uri="{BB962C8B-B14F-4D97-AF65-F5344CB8AC3E}">
        <p14:creationId xmlns:p14="http://schemas.microsoft.com/office/powerpoint/2010/main" val="341466094"/>
      </p:ext>
    </p:extLst>
  </p:cSld>
  <p:clrMapOvr>
    <a:masterClrMapping/>
  </p:clrMapOvr>
  <mc:AlternateContent xmlns:mc="http://schemas.openxmlformats.org/markup-compatibility/2006" xmlns:p14="http://schemas.microsoft.com/office/powerpoint/2010/main">
    <mc:Choice Requires="p14">
      <p:transition spd="slow" p14:dur="2000" advClick="0" advTm="5000">
        <p14:switch dir="r"/>
      </p:transition>
    </mc:Choice>
    <mc:Fallback xmlns="">
      <p:transition spd="slow" advClick="0" advTm="5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10387" b="10387"/>
          <a:stretch>
            <a:fillRect/>
          </a:stretch>
        </p:blipFill>
        <p:spPr>
          <a:xfrm>
            <a:off x="-2" y="21566"/>
            <a:ext cx="18288000" cy="10287000"/>
          </a:xfrm>
          <a:prstGeom prst="rect">
            <a:avLst/>
          </a:prstGeom>
        </p:spPr>
      </p:pic>
      <p:sp>
        <p:nvSpPr>
          <p:cNvPr id="3" name="Freeform 3"/>
          <p:cNvSpPr/>
          <p:nvPr/>
        </p:nvSpPr>
        <p:spPr>
          <a:xfrm>
            <a:off x="6534996" y="9715500"/>
            <a:ext cx="5218007" cy="265644"/>
          </a:xfrm>
          <a:custGeom>
            <a:avLst/>
            <a:gdLst/>
            <a:ahLst/>
            <a:cxnLst/>
            <a:rect l="l" t="t" r="r" b="b"/>
            <a:pathLst>
              <a:path w="5218007" h="265644">
                <a:moveTo>
                  <a:pt x="0" y="0"/>
                </a:moveTo>
                <a:lnTo>
                  <a:pt x="5218008" y="0"/>
                </a:lnTo>
                <a:lnTo>
                  <a:pt x="5218008" y="265644"/>
                </a:lnTo>
                <a:lnTo>
                  <a:pt x="0" y="265644"/>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txBody>
          <a:bodyPr/>
          <a:lstStyle/>
          <a:p>
            <a:endParaRPr lang="pt-PT" dirty="0"/>
          </a:p>
        </p:txBody>
      </p:sp>
      <p:sp>
        <p:nvSpPr>
          <p:cNvPr id="8" name="TextBox 8"/>
          <p:cNvSpPr txBox="1"/>
          <p:nvPr/>
        </p:nvSpPr>
        <p:spPr>
          <a:xfrm>
            <a:off x="3971027" y="592775"/>
            <a:ext cx="10143793" cy="1241174"/>
          </a:xfrm>
          <a:prstGeom prst="rect">
            <a:avLst/>
          </a:prstGeom>
        </p:spPr>
        <p:txBody>
          <a:bodyPr lIns="0" tIns="0" rIns="0" bIns="0" rtlCol="0" anchor="t">
            <a:spAutoFit/>
          </a:bodyPr>
          <a:lstStyle/>
          <a:p>
            <a:pPr algn="ctr">
              <a:lnSpc>
                <a:spcPts val="4783"/>
              </a:lnSpc>
            </a:pPr>
            <a:r>
              <a:rPr lang="pt-PT" sz="4800" dirty="0">
                <a:latin typeface="Jannah"/>
                <a:cs typeface="Jannah"/>
              </a:rPr>
              <a:t>O Que é o Património Natural </a:t>
            </a:r>
            <a:r>
              <a:rPr lang="pt-PT" sz="4800" dirty="0" smtClean="0">
                <a:latin typeface="Jannah"/>
                <a:cs typeface="Jannah"/>
              </a:rPr>
              <a:t>da </a:t>
            </a:r>
            <a:r>
              <a:rPr lang="pt-PT" sz="4800" dirty="0">
                <a:latin typeface="Jannah"/>
                <a:cs typeface="Jannah"/>
              </a:rPr>
              <a:t>Humanidade? </a:t>
            </a:r>
            <a:endParaRPr lang="en-US" sz="4800" dirty="0">
              <a:latin typeface="Jannah" panose="020B0604020202020204" charset="-78"/>
              <a:cs typeface="Jannah" panose="020B0604020202020204" charset="-78"/>
            </a:endParaRPr>
          </a:p>
        </p:txBody>
      </p:sp>
      <p:sp>
        <p:nvSpPr>
          <p:cNvPr id="4" name="Rectangle 2">
            <a:extLst>
              <a:ext uri="{FF2B5EF4-FFF2-40B4-BE49-F238E27FC236}">
                <a16:creationId xmlns:a16="http://schemas.microsoft.com/office/drawing/2014/main" xmlns="" id="{95AA1FA5-0EEB-3766-04DB-7A9E89637E8B}"/>
              </a:ext>
            </a:extLst>
          </p:cNvPr>
          <p:cNvSpPr>
            <a:spLocks noChangeArrowheads="1"/>
          </p:cNvSpPr>
          <p:nvPr/>
        </p:nvSpPr>
        <p:spPr bwMode="auto">
          <a:xfrm>
            <a:off x="0" y="0"/>
            <a:ext cx="1828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pt-PT"/>
          </a:p>
        </p:txBody>
      </p:sp>
      <p:sp>
        <p:nvSpPr>
          <p:cNvPr id="5" name="Rectangle 3">
            <a:extLst>
              <a:ext uri="{FF2B5EF4-FFF2-40B4-BE49-F238E27FC236}">
                <a16:creationId xmlns:a16="http://schemas.microsoft.com/office/drawing/2014/main" xmlns="" id="{2B2386F5-29D4-83CA-72C7-D065E3784F2C}"/>
              </a:ext>
            </a:extLst>
          </p:cNvPr>
          <p:cNvSpPr>
            <a:spLocks noChangeArrowheads="1"/>
          </p:cNvSpPr>
          <p:nvPr/>
        </p:nvSpPr>
        <p:spPr bwMode="auto">
          <a:xfrm>
            <a:off x="1115211" y="2554677"/>
            <a:ext cx="15573554" cy="7330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a:r>
              <a:rPr lang="pt-PT" sz="2800" dirty="0">
                <a:latin typeface="Jannah"/>
                <a:cs typeface="Jannah"/>
              </a:rPr>
              <a:t>As pessoas entendem como um património natural da </a:t>
            </a:r>
            <a:r>
              <a:rPr lang="pt-PT" sz="2800" dirty="0" smtClean="0">
                <a:latin typeface="Jannah"/>
                <a:cs typeface="Jannah"/>
              </a:rPr>
              <a:t>Humanidade </a:t>
            </a:r>
            <a:r>
              <a:rPr lang="pt-PT" sz="2800" dirty="0">
                <a:latin typeface="Jannah"/>
                <a:cs typeface="Jannah"/>
              </a:rPr>
              <a:t>aquela paisagem que nos faz ir visitá-la. Além de ter essa qualidade e da </a:t>
            </a:r>
            <a:r>
              <a:rPr lang="pt-PT" sz="2800" dirty="0" smtClean="0">
                <a:latin typeface="Jannah"/>
                <a:cs typeface="Jannah"/>
              </a:rPr>
              <a:t>sua beleza </a:t>
            </a:r>
            <a:r>
              <a:rPr lang="pt-PT" sz="2800" dirty="0">
                <a:latin typeface="Jannah"/>
                <a:cs typeface="Jannah"/>
              </a:rPr>
              <a:t>inquestionável, o património natural da </a:t>
            </a:r>
            <a:r>
              <a:rPr lang="pt-PT" sz="2800" dirty="0" smtClean="0">
                <a:latin typeface="Jannah"/>
                <a:cs typeface="Jannah"/>
              </a:rPr>
              <a:t>Humanidade </a:t>
            </a:r>
            <a:r>
              <a:rPr lang="pt-PT" sz="2800" dirty="0">
                <a:latin typeface="Jannah"/>
                <a:cs typeface="Jannah"/>
              </a:rPr>
              <a:t>tem outra diferença dos outros patrimónios</a:t>
            </a:r>
            <a:r>
              <a:rPr lang="pt-PT" sz="2800" dirty="0" smtClean="0">
                <a:latin typeface="Jannah"/>
                <a:cs typeface="Jannah"/>
              </a:rPr>
              <a:t>.</a:t>
            </a:r>
          </a:p>
          <a:p>
            <a:pPr algn="ctr"/>
            <a:endParaRPr lang="pt-PT" dirty="0"/>
          </a:p>
          <a:p>
            <a:pPr algn="ctr"/>
            <a:r>
              <a:rPr lang="pt-PT" sz="2800" dirty="0">
                <a:latin typeface="Jannah"/>
                <a:cs typeface="Jannah"/>
              </a:rPr>
              <a:t>  Como o </a:t>
            </a:r>
            <a:r>
              <a:rPr lang="pt-PT" sz="2800" dirty="0" smtClean="0">
                <a:latin typeface="Jannah"/>
                <a:cs typeface="Jannah"/>
              </a:rPr>
              <a:t>Homem </a:t>
            </a:r>
            <a:r>
              <a:rPr lang="pt-PT" sz="2800" dirty="0">
                <a:latin typeface="Jannah"/>
                <a:cs typeface="Jannah"/>
              </a:rPr>
              <a:t>estava a intervir em muitas áreas verdes, as pessoas começaram a </a:t>
            </a:r>
            <a:r>
              <a:rPr lang="pt-PT" sz="2800" dirty="0" smtClean="0">
                <a:latin typeface="Jannah"/>
                <a:cs typeface="Jannah"/>
              </a:rPr>
              <a:t>preocupar-se </a:t>
            </a:r>
            <a:r>
              <a:rPr lang="pt-PT" sz="2800" dirty="0">
                <a:latin typeface="Jannah"/>
                <a:cs typeface="Jannah"/>
              </a:rPr>
              <a:t>se iria haver natureza para o mundo sobreviver. Pensando em cuidar de </a:t>
            </a:r>
            <a:r>
              <a:rPr lang="pt-PT" sz="2800" dirty="0" smtClean="0">
                <a:latin typeface="Jannah"/>
                <a:cs typeface="Jannah"/>
              </a:rPr>
              <a:t>um conjunto de lugares intocados, </a:t>
            </a:r>
            <a:r>
              <a:rPr lang="pt-PT" sz="2800" dirty="0">
                <a:latin typeface="Jannah"/>
                <a:cs typeface="Jannah"/>
              </a:rPr>
              <a:t>a UNESCO tem contribuído bastante ao </a:t>
            </a:r>
            <a:r>
              <a:rPr lang="pt-PT" sz="2800" dirty="0" smtClean="0">
                <a:latin typeface="Jannah"/>
                <a:cs typeface="Jannah"/>
              </a:rPr>
              <a:t>aumentar, </a:t>
            </a:r>
            <a:r>
              <a:rPr lang="pt-PT" sz="2800" dirty="0">
                <a:latin typeface="Jannah"/>
                <a:cs typeface="Jannah"/>
              </a:rPr>
              <a:t>a cada dia que </a:t>
            </a:r>
            <a:r>
              <a:rPr lang="pt-PT" sz="2800" dirty="0" smtClean="0">
                <a:latin typeface="Jannah"/>
                <a:cs typeface="Jannah"/>
              </a:rPr>
              <a:t>passa, </a:t>
            </a:r>
            <a:r>
              <a:rPr lang="pt-PT" sz="2800" dirty="0">
                <a:latin typeface="Jannah"/>
                <a:cs typeface="Jannah"/>
              </a:rPr>
              <a:t>o número de </a:t>
            </a:r>
            <a:r>
              <a:rPr lang="pt-PT" sz="2800" dirty="0" smtClean="0">
                <a:latin typeface="Jannah"/>
                <a:cs typeface="Jannah"/>
              </a:rPr>
              <a:t>lugares património natural </a:t>
            </a:r>
            <a:r>
              <a:rPr lang="pt-PT" sz="2800" dirty="0">
                <a:latin typeface="Jannah"/>
                <a:cs typeface="Jannah"/>
              </a:rPr>
              <a:t>da humanidade</a:t>
            </a:r>
            <a:r>
              <a:rPr lang="pt-PT" sz="2800" dirty="0" smtClean="0">
                <a:latin typeface="Jannah"/>
                <a:cs typeface="Jannah"/>
              </a:rPr>
              <a:t>.</a:t>
            </a:r>
          </a:p>
          <a:p>
            <a:pPr algn="ctr"/>
            <a:endParaRPr lang="pt-PT" sz="2800" dirty="0">
              <a:latin typeface="Jannah"/>
              <a:cs typeface="Jannah"/>
            </a:endParaRPr>
          </a:p>
          <a:p>
            <a:pPr algn="ctr"/>
            <a:r>
              <a:rPr lang="pt-PT" sz="2800" dirty="0">
                <a:latin typeface="Jannah"/>
                <a:cs typeface="Jannah"/>
              </a:rPr>
              <a:t>Existem, atualmente, mais de 800 locais catalogados na lista de “patrimónios naturais da humanidade” e esse número não para de crescer. A cada novo encontro do comité da UNESCO mais os números de patrimónios naturais </a:t>
            </a:r>
            <a:r>
              <a:rPr lang="pt-PT" sz="2800" dirty="0" smtClean="0">
                <a:latin typeface="Jannah"/>
                <a:cs typeface="Jannah"/>
              </a:rPr>
              <a:t>aumentam.</a:t>
            </a:r>
          </a:p>
          <a:p>
            <a:pPr algn="ctr"/>
            <a:r>
              <a:rPr lang="pt-PT" sz="2800" dirty="0" smtClean="0">
                <a:latin typeface="Jannah"/>
                <a:cs typeface="Jannah"/>
              </a:rPr>
              <a:t>Dos </a:t>
            </a:r>
            <a:r>
              <a:rPr lang="pt-PT" sz="2800" dirty="0">
                <a:latin typeface="Jannah"/>
                <a:cs typeface="Jannah"/>
              </a:rPr>
              <a:t>últimos patrimónios </a:t>
            </a:r>
            <a:r>
              <a:rPr lang="pt-PT" sz="2800" dirty="0" smtClean="0">
                <a:latin typeface="Jannah"/>
                <a:cs typeface="Jannah"/>
              </a:rPr>
              <a:t>atribuídos pela </a:t>
            </a:r>
            <a:r>
              <a:rPr lang="pt-PT" sz="2800" dirty="0">
                <a:latin typeface="Jannah"/>
                <a:cs typeface="Jannah"/>
              </a:rPr>
              <a:t>UNESCO, 6 eram naturais.</a:t>
            </a:r>
          </a:p>
          <a:p>
            <a:pPr algn="just"/>
            <a:r>
              <a:rPr lang="en-US" dirty="0"/>
              <a:t/>
            </a:r>
            <a:br>
              <a:rPr lang="en-US" dirty="0"/>
            </a:br>
            <a:endParaRPr lang="en-US" sz="2400" dirty="0">
              <a:latin typeface="Jannah"/>
              <a:cs typeface="Jannah"/>
            </a:endParaRPr>
          </a:p>
          <a:p>
            <a:pPr algn="ctr">
              <a:spcAft>
                <a:spcPts val="1000"/>
              </a:spcAft>
            </a:pPr>
            <a:r>
              <a:rPr lang="en-US" dirty="0"/>
              <a:t/>
            </a:r>
            <a:br>
              <a:rPr lang="en-US" dirty="0"/>
            </a:br>
            <a:endParaRPr lang="en-US" sz="2400" dirty="0">
              <a:cs typeface="Calibri"/>
            </a:endParaRPr>
          </a:p>
          <a:p>
            <a:pPr algn="just">
              <a:spcAft>
                <a:spcPts val="1000"/>
              </a:spcAft>
            </a:pPr>
            <a:endParaRPr lang="pt-PT" sz="2400" dirty="0">
              <a:effectLst/>
              <a:latin typeface="Jannah" panose="020B0604020202020204" charset="-78"/>
              <a:ea typeface="Calibri" panose="020F0502020204030204" pitchFamily="34" charset="0"/>
              <a:cs typeface="Jannah" panose="020B0604020202020204" charset="-78"/>
            </a:endParaRPr>
          </a:p>
        </p:txBody>
      </p:sp>
      <p:sp>
        <p:nvSpPr>
          <p:cNvPr id="6" name="Rectangle 6">
            <a:extLst>
              <a:ext uri="{FF2B5EF4-FFF2-40B4-BE49-F238E27FC236}">
                <a16:creationId xmlns:a16="http://schemas.microsoft.com/office/drawing/2014/main" xmlns="" id="{783437A0-7314-49D0-450E-4CC76B19489F}"/>
              </a:ext>
            </a:extLst>
          </p:cNvPr>
          <p:cNvSpPr>
            <a:spLocks noChangeArrowheads="1"/>
          </p:cNvSpPr>
          <p:nvPr/>
        </p:nvSpPr>
        <p:spPr bwMode="auto">
          <a:xfrm>
            <a:off x="0" y="0"/>
            <a:ext cx="1828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pt-PT"/>
          </a:p>
        </p:txBody>
      </p:sp>
      <p:sp>
        <p:nvSpPr>
          <p:cNvPr id="11" name="Rectangle 4">
            <a:extLst>
              <a:ext uri="{FF2B5EF4-FFF2-40B4-BE49-F238E27FC236}">
                <a16:creationId xmlns:a16="http://schemas.microsoft.com/office/drawing/2014/main" xmlns="" id="{9EC8F416-EE13-D37A-D6A0-6C83DE0897A9}"/>
              </a:ext>
            </a:extLst>
          </p:cNvPr>
          <p:cNvSpPr>
            <a:spLocks noChangeArrowheads="1"/>
          </p:cNvSpPr>
          <p:nvPr/>
        </p:nvSpPr>
        <p:spPr bwMode="auto">
          <a:xfrm>
            <a:off x="0" y="0"/>
            <a:ext cx="1828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pt-PT"/>
          </a:p>
        </p:txBody>
      </p:sp>
      <p:sp>
        <p:nvSpPr>
          <p:cNvPr id="12" name="Rectangle 5">
            <a:extLst>
              <a:ext uri="{FF2B5EF4-FFF2-40B4-BE49-F238E27FC236}">
                <a16:creationId xmlns:a16="http://schemas.microsoft.com/office/drawing/2014/main" xmlns="" id="{2F65682E-5BAA-97A8-E05F-8EF2D100A8E3}"/>
              </a:ext>
            </a:extLst>
          </p:cNvPr>
          <p:cNvSpPr>
            <a:spLocks noChangeArrowheads="1"/>
          </p:cNvSpPr>
          <p:nvPr/>
        </p:nvSpPr>
        <p:spPr bwMode="auto">
          <a:xfrm>
            <a:off x="0" y="1990725"/>
            <a:ext cx="18288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pt-PT" altLang="pt-PT"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pt-PT" altLang="pt-PT" sz="1800" b="0" i="0" u="none" strike="noStrike" cap="none" normalizeH="0" baseline="0">
              <a:ln>
                <a:noFill/>
              </a:ln>
              <a:solidFill>
                <a:schemeClr val="tx1"/>
              </a:solidFill>
              <a:effectLst/>
              <a:latin typeface="Arial" panose="020B0604020202020204" pitchFamily="34" charset="0"/>
            </a:endParaRPr>
          </a:p>
        </p:txBody>
      </p:sp>
      <p:sp>
        <p:nvSpPr>
          <p:cNvPr id="13" name="Rectangle 6">
            <a:extLst>
              <a:ext uri="{FF2B5EF4-FFF2-40B4-BE49-F238E27FC236}">
                <a16:creationId xmlns:a16="http://schemas.microsoft.com/office/drawing/2014/main" xmlns="" id="{C007D0F0-5A90-460F-8C1D-356DCF14F655}"/>
              </a:ext>
            </a:extLst>
          </p:cNvPr>
          <p:cNvSpPr>
            <a:spLocks noChangeArrowheads="1"/>
          </p:cNvSpPr>
          <p:nvPr/>
        </p:nvSpPr>
        <p:spPr bwMode="auto">
          <a:xfrm>
            <a:off x="0" y="3381375"/>
            <a:ext cx="18288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pt-PT" altLang="pt-PT"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pt-PT" altLang="pt-PT"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514510455"/>
      </p:ext>
    </p:extLst>
  </p:cSld>
  <p:clrMapOvr>
    <a:masterClrMapping/>
  </p:clrMapOvr>
  <mc:AlternateContent xmlns:mc="http://schemas.openxmlformats.org/markup-compatibility/2006" xmlns:p14="http://schemas.microsoft.com/office/powerpoint/2010/main">
    <mc:Choice Requires="p14">
      <p:transition spd="slow" p14:dur="2000" advClick="0" advTm="5000">
        <p14:switch dir="r"/>
      </p:transition>
    </mc:Choice>
    <mc:Fallback xmlns="">
      <p:transition spd="slow" advClick="0" advTm="5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10387" b="10387"/>
          <a:stretch>
            <a:fillRect/>
          </a:stretch>
        </p:blipFill>
        <p:spPr>
          <a:xfrm>
            <a:off x="-1" y="0"/>
            <a:ext cx="18288000" cy="10287000"/>
          </a:xfrm>
          <a:prstGeom prst="rect">
            <a:avLst/>
          </a:prstGeom>
        </p:spPr>
      </p:pic>
      <p:sp>
        <p:nvSpPr>
          <p:cNvPr id="3" name="Freeform 3"/>
          <p:cNvSpPr/>
          <p:nvPr/>
        </p:nvSpPr>
        <p:spPr>
          <a:xfrm>
            <a:off x="6534996" y="9715500"/>
            <a:ext cx="5218007" cy="265644"/>
          </a:xfrm>
          <a:custGeom>
            <a:avLst/>
            <a:gdLst/>
            <a:ahLst/>
            <a:cxnLst/>
            <a:rect l="l" t="t" r="r" b="b"/>
            <a:pathLst>
              <a:path w="5218007" h="265644">
                <a:moveTo>
                  <a:pt x="0" y="0"/>
                </a:moveTo>
                <a:lnTo>
                  <a:pt x="5218008" y="0"/>
                </a:lnTo>
                <a:lnTo>
                  <a:pt x="5218008" y="265644"/>
                </a:lnTo>
                <a:lnTo>
                  <a:pt x="0" y="265644"/>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txBody>
          <a:bodyPr/>
          <a:lstStyle/>
          <a:p>
            <a:endParaRPr lang="pt-PT" dirty="0"/>
          </a:p>
        </p:txBody>
      </p:sp>
      <p:sp>
        <p:nvSpPr>
          <p:cNvPr id="8" name="TextBox 8"/>
          <p:cNvSpPr txBox="1"/>
          <p:nvPr/>
        </p:nvSpPr>
        <p:spPr>
          <a:xfrm>
            <a:off x="2633933" y="226153"/>
            <a:ext cx="11588717" cy="632096"/>
          </a:xfrm>
          <a:prstGeom prst="rect">
            <a:avLst/>
          </a:prstGeom>
        </p:spPr>
        <p:txBody>
          <a:bodyPr wrap="square" lIns="0" tIns="0" rIns="0" bIns="0" rtlCol="0" anchor="t">
            <a:spAutoFit/>
          </a:bodyPr>
          <a:lstStyle/>
          <a:p>
            <a:pPr algn="ctr">
              <a:lnSpc>
                <a:spcPts val="4783"/>
              </a:lnSpc>
            </a:pPr>
            <a:r>
              <a:rPr lang="pt-PT" sz="4800" dirty="0">
                <a:latin typeface="Jannah"/>
                <a:ea typeface="+mn-lt"/>
                <a:cs typeface="+mn-lt"/>
              </a:rPr>
              <a:t> Património Natural </a:t>
            </a:r>
            <a:r>
              <a:rPr lang="pt-PT" sz="4800" dirty="0" smtClean="0">
                <a:latin typeface="Jannah"/>
                <a:ea typeface="+mn-lt"/>
                <a:cs typeface="+mn-lt"/>
              </a:rPr>
              <a:t>da</a:t>
            </a:r>
            <a:r>
              <a:rPr lang="pt-PT" sz="4800" dirty="0">
                <a:latin typeface="Jannah"/>
                <a:ea typeface="+mn-lt"/>
                <a:cs typeface="+mn-lt"/>
              </a:rPr>
              <a:t> Humanidade </a:t>
            </a:r>
            <a:endParaRPr lang="pt-PT" dirty="0">
              <a:latin typeface="Jannah"/>
              <a:cs typeface="Calibri"/>
            </a:endParaRPr>
          </a:p>
        </p:txBody>
      </p:sp>
      <p:sp>
        <p:nvSpPr>
          <p:cNvPr id="4" name="Rectangle 2">
            <a:extLst>
              <a:ext uri="{FF2B5EF4-FFF2-40B4-BE49-F238E27FC236}">
                <a16:creationId xmlns:a16="http://schemas.microsoft.com/office/drawing/2014/main" xmlns="" id="{95AA1FA5-0EEB-3766-04DB-7A9E89637E8B}"/>
              </a:ext>
            </a:extLst>
          </p:cNvPr>
          <p:cNvSpPr>
            <a:spLocks noChangeArrowheads="1"/>
          </p:cNvSpPr>
          <p:nvPr/>
        </p:nvSpPr>
        <p:spPr bwMode="auto">
          <a:xfrm>
            <a:off x="0" y="0"/>
            <a:ext cx="1828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pt-PT"/>
          </a:p>
        </p:txBody>
      </p:sp>
      <p:sp>
        <p:nvSpPr>
          <p:cNvPr id="5" name="Rectangle 3">
            <a:extLst>
              <a:ext uri="{FF2B5EF4-FFF2-40B4-BE49-F238E27FC236}">
                <a16:creationId xmlns:a16="http://schemas.microsoft.com/office/drawing/2014/main" xmlns="" id="{2B2386F5-29D4-83CA-72C7-D065E3784F2C}"/>
              </a:ext>
            </a:extLst>
          </p:cNvPr>
          <p:cNvSpPr>
            <a:spLocks noChangeArrowheads="1"/>
          </p:cNvSpPr>
          <p:nvPr/>
        </p:nvSpPr>
        <p:spPr bwMode="auto">
          <a:xfrm>
            <a:off x="11759736" y="8346130"/>
            <a:ext cx="447086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spcAft>
                <a:spcPts val="1000"/>
              </a:spcAft>
            </a:pPr>
            <a:r>
              <a:rPr lang="pt-PT" i="1" dirty="0">
                <a:latin typeface="Jannah"/>
                <a:cs typeface="Arial"/>
              </a:rPr>
              <a:t>Fig. 6 - Parque Natural do Iguaçu, Brasil</a:t>
            </a:r>
            <a:endParaRPr lang="pt-PT" dirty="0">
              <a:latin typeface="Jannah"/>
            </a:endParaRPr>
          </a:p>
        </p:txBody>
      </p:sp>
      <p:sp>
        <p:nvSpPr>
          <p:cNvPr id="6" name="Rectangle 6">
            <a:extLst>
              <a:ext uri="{FF2B5EF4-FFF2-40B4-BE49-F238E27FC236}">
                <a16:creationId xmlns:a16="http://schemas.microsoft.com/office/drawing/2014/main" xmlns="" id="{783437A0-7314-49D0-450E-4CC76B19489F}"/>
              </a:ext>
            </a:extLst>
          </p:cNvPr>
          <p:cNvSpPr>
            <a:spLocks noChangeArrowheads="1"/>
          </p:cNvSpPr>
          <p:nvPr/>
        </p:nvSpPr>
        <p:spPr bwMode="auto">
          <a:xfrm>
            <a:off x="0" y="0"/>
            <a:ext cx="1828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pt-PT"/>
          </a:p>
        </p:txBody>
      </p:sp>
      <p:sp>
        <p:nvSpPr>
          <p:cNvPr id="9" name="Rectangle 7">
            <a:extLst>
              <a:ext uri="{FF2B5EF4-FFF2-40B4-BE49-F238E27FC236}">
                <a16:creationId xmlns:a16="http://schemas.microsoft.com/office/drawing/2014/main" xmlns="" id="{76621030-259A-ABEE-9060-36C3CE87C209}"/>
              </a:ext>
            </a:extLst>
          </p:cNvPr>
          <p:cNvSpPr>
            <a:spLocks noChangeArrowheads="1"/>
          </p:cNvSpPr>
          <p:nvPr/>
        </p:nvSpPr>
        <p:spPr bwMode="auto">
          <a:xfrm>
            <a:off x="6335205" y="4589284"/>
            <a:ext cx="494239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spcAft>
                <a:spcPts val="1000"/>
              </a:spcAft>
            </a:pPr>
            <a:r>
              <a:rPr lang="pt-PT" i="1" dirty="0">
                <a:latin typeface="Jannah"/>
                <a:ea typeface="Calibri" panose="020F0502020204030204" pitchFamily="34" charset="0"/>
                <a:cs typeface="Arial"/>
              </a:rPr>
              <a:t>Fig</a:t>
            </a:r>
            <a:r>
              <a:rPr lang="pt-PT" i="1" dirty="0">
                <a:effectLst/>
                <a:latin typeface="Jannah"/>
                <a:ea typeface="Calibri" panose="020F0502020204030204" pitchFamily="34" charset="0"/>
                <a:cs typeface="Arial"/>
              </a:rPr>
              <a:t>. </a:t>
            </a:r>
            <a:r>
              <a:rPr lang="pt-PT" i="1" dirty="0">
                <a:latin typeface="Jannah"/>
                <a:ea typeface="Calibri" panose="020F0502020204030204" pitchFamily="34" charset="0"/>
                <a:cs typeface="Arial"/>
              </a:rPr>
              <a:t>2 – Arquipélago Fernando Noronha</a:t>
            </a:r>
            <a:r>
              <a:rPr lang="pt-PT" i="1" dirty="0">
                <a:effectLst/>
                <a:latin typeface="Jannah"/>
                <a:ea typeface="Calibri" panose="020F0502020204030204" pitchFamily="34" charset="0"/>
                <a:cs typeface="Arial"/>
              </a:rPr>
              <a:t>, </a:t>
            </a:r>
            <a:r>
              <a:rPr lang="pt-PT" i="1" dirty="0">
                <a:latin typeface="Jannah"/>
                <a:ea typeface="Calibri" panose="020F0502020204030204" pitchFamily="34" charset="0"/>
                <a:cs typeface="Arial"/>
              </a:rPr>
              <a:t>Brasil</a:t>
            </a:r>
            <a:endParaRPr lang="pt-PT" dirty="0">
              <a:latin typeface="Jannah"/>
            </a:endParaRPr>
          </a:p>
        </p:txBody>
      </p:sp>
      <p:sp>
        <p:nvSpPr>
          <p:cNvPr id="11" name="Rectangle 4">
            <a:extLst>
              <a:ext uri="{FF2B5EF4-FFF2-40B4-BE49-F238E27FC236}">
                <a16:creationId xmlns:a16="http://schemas.microsoft.com/office/drawing/2014/main" xmlns="" id="{9EC8F416-EE13-D37A-D6A0-6C83DE0897A9}"/>
              </a:ext>
            </a:extLst>
          </p:cNvPr>
          <p:cNvSpPr>
            <a:spLocks noChangeArrowheads="1"/>
          </p:cNvSpPr>
          <p:nvPr/>
        </p:nvSpPr>
        <p:spPr bwMode="auto">
          <a:xfrm>
            <a:off x="-711679" y="237226"/>
            <a:ext cx="1828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pt-PT"/>
          </a:p>
        </p:txBody>
      </p:sp>
      <p:sp>
        <p:nvSpPr>
          <p:cNvPr id="12" name="Rectangle 5">
            <a:extLst>
              <a:ext uri="{FF2B5EF4-FFF2-40B4-BE49-F238E27FC236}">
                <a16:creationId xmlns:a16="http://schemas.microsoft.com/office/drawing/2014/main" xmlns="" id="{2F65682E-5BAA-97A8-E05F-8EF2D100A8E3}"/>
              </a:ext>
            </a:extLst>
          </p:cNvPr>
          <p:cNvSpPr>
            <a:spLocks noChangeArrowheads="1"/>
          </p:cNvSpPr>
          <p:nvPr/>
        </p:nvSpPr>
        <p:spPr bwMode="auto">
          <a:xfrm>
            <a:off x="0" y="1990725"/>
            <a:ext cx="18288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pt-PT" altLang="pt-PT"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pt-PT" altLang="pt-PT" sz="1800" b="0" i="0" u="none" strike="noStrike" cap="none" normalizeH="0" baseline="0">
              <a:ln>
                <a:noFill/>
              </a:ln>
              <a:solidFill>
                <a:schemeClr val="tx1"/>
              </a:solidFill>
              <a:effectLst/>
              <a:latin typeface="Arial" panose="020B0604020202020204" pitchFamily="34" charset="0"/>
            </a:endParaRPr>
          </a:p>
        </p:txBody>
      </p:sp>
      <p:sp>
        <p:nvSpPr>
          <p:cNvPr id="13" name="Rectangle 6">
            <a:extLst>
              <a:ext uri="{FF2B5EF4-FFF2-40B4-BE49-F238E27FC236}">
                <a16:creationId xmlns:a16="http://schemas.microsoft.com/office/drawing/2014/main" xmlns="" id="{C007D0F0-5A90-460F-8C1D-356DCF14F655}"/>
              </a:ext>
            </a:extLst>
          </p:cNvPr>
          <p:cNvSpPr>
            <a:spLocks noChangeArrowheads="1"/>
          </p:cNvSpPr>
          <p:nvPr/>
        </p:nvSpPr>
        <p:spPr bwMode="auto">
          <a:xfrm>
            <a:off x="0" y="3381375"/>
            <a:ext cx="18288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pt-PT" altLang="pt-PT"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pt-PT" altLang="pt-PT" sz="1800" b="0" i="0" u="none" strike="noStrike" cap="none" normalizeH="0" baseline="0">
              <a:ln>
                <a:noFill/>
              </a:ln>
              <a:solidFill>
                <a:schemeClr val="tx1"/>
              </a:solidFill>
              <a:effectLst/>
              <a:latin typeface="Arial" panose="020B0604020202020204" pitchFamily="34" charset="0"/>
            </a:endParaRPr>
          </a:p>
        </p:txBody>
      </p:sp>
      <p:pic>
        <p:nvPicPr>
          <p:cNvPr id="14" name="Imagem 14" descr="Uma imagem com arco-íris, ar livre, céu, queda de água&#10;&#10;Descrição gerada automaticamente">
            <a:extLst>
              <a:ext uri="{FF2B5EF4-FFF2-40B4-BE49-F238E27FC236}">
                <a16:creationId xmlns:a16="http://schemas.microsoft.com/office/drawing/2014/main" xmlns="" id="{03593C67-EB40-58A2-ED0D-08AA57F30884}"/>
              </a:ext>
            </a:extLst>
          </p:cNvPr>
          <p:cNvPicPr>
            <a:picLocks noChangeAspect="1"/>
          </p:cNvPicPr>
          <p:nvPr/>
        </p:nvPicPr>
        <p:blipFill>
          <a:blip r:embed="rId5"/>
          <a:stretch>
            <a:fillRect/>
          </a:stretch>
        </p:blipFill>
        <p:spPr>
          <a:xfrm>
            <a:off x="11753003" y="5372100"/>
            <a:ext cx="4704781" cy="2974030"/>
          </a:xfrm>
          <a:prstGeom prst="rect">
            <a:avLst/>
          </a:prstGeom>
        </p:spPr>
      </p:pic>
      <p:pic>
        <p:nvPicPr>
          <p:cNvPr id="16" name="Imagem 16" descr="Uma imagem com natureza, céu, paisagem, ar livre&#10;&#10;Descrição gerada automaticamente">
            <a:extLst>
              <a:ext uri="{FF2B5EF4-FFF2-40B4-BE49-F238E27FC236}">
                <a16:creationId xmlns:a16="http://schemas.microsoft.com/office/drawing/2014/main" xmlns="" id="{C70E2D59-6460-60EC-ECF3-70C56237DAF3}"/>
              </a:ext>
            </a:extLst>
          </p:cNvPr>
          <p:cNvPicPr>
            <a:picLocks noChangeAspect="1"/>
          </p:cNvPicPr>
          <p:nvPr/>
        </p:nvPicPr>
        <p:blipFill>
          <a:blip r:embed="rId6"/>
          <a:stretch>
            <a:fillRect/>
          </a:stretch>
        </p:blipFill>
        <p:spPr>
          <a:xfrm>
            <a:off x="6359981" y="1436671"/>
            <a:ext cx="4765219" cy="3055400"/>
          </a:xfrm>
          <a:prstGeom prst="rect">
            <a:avLst/>
          </a:prstGeom>
        </p:spPr>
      </p:pic>
      <p:pic>
        <p:nvPicPr>
          <p:cNvPr id="17" name="Imagem 17" descr="Uma imagem com ar livre, montanha, árvore, céu&#10;&#10;Descrição gerada automaticamente">
            <a:extLst>
              <a:ext uri="{FF2B5EF4-FFF2-40B4-BE49-F238E27FC236}">
                <a16:creationId xmlns:a16="http://schemas.microsoft.com/office/drawing/2014/main" xmlns="" id="{B4BAEFD7-2497-1C34-65B4-C67D61BF136B}"/>
              </a:ext>
            </a:extLst>
          </p:cNvPr>
          <p:cNvPicPr>
            <a:picLocks noChangeAspect="1"/>
          </p:cNvPicPr>
          <p:nvPr/>
        </p:nvPicPr>
        <p:blipFill>
          <a:blip r:embed="rId7"/>
          <a:stretch>
            <a:fillRect/>
          </a:stretch>
        </p:blipFill>
        <p:spPr>
          <a:xfrm>
            <a:off x="11753003" y="1436672"/>
            <a:ext cx="4664234" cy="3055400"/>
          </a:xfrm>
          <a:prstGeom prst="rect">
            <a:avLst/>
          </a:prstGeom>
        </p:spPr>
      </p:pic>
      <p:sp>
        <p:nvSpPr>
          <p:cNvPr id="18" name="CaixaDeTexto 17">
            <a:extLst>
              <a:ext uri="{FF2B5EF4-FFF2-40B4-BE49-F238E27FC236}">
                <a16:creationId xmlns:a16="http://schemas.microsoft.com/office/drawing/2014/main" xmlns="" id="{BC704BC3-BF58-A4E8-27C3-327EBB2CF110}"/>
              </a:ext>
            </a:extLst>
          </p:cNvPr>
          <p:cNvSpPr txBox="1"/>
          <p:nvPr/>
        </p:nvSpPr>
        <p:spPr>
          <a:xfrm>
            <a:off x="11753003" y="4614433"/>
            <a:ext cx="366128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pt-PT" i="1" dirty="0">
                <a:latin typeface="Jannah"/>
                <a:cs typeface="Arial"/>
              </a:rPr>
              <a:t>Fig. 3 – Lago </a:t>
            </a:r>
            <a:r>
              <a:rPr lang="pt-PT" i="1" err="1">
                <a:latin typeface="Jannah"/>
                <a:cs typeface="Arial"/>
              </a:rPr>
              <a:t>Moraine</a:t>
            </a:r>
            <a:r>
              <a:rPr lang="pt-PT" i="1" dirty="0">
                <a:latin typeface="Jannah"/>
                <a:cs typeface="Arial"/>
              </a:rPr>
              <a:t>, Canada</a:t>
            </a:r>
            <a:endParaRPr lang="pt-PT" dirty="0">
              <a:latin typeface="Jannah"/>
            </a:endParaRPr>
          </a:p>
        </p:txBody>
      </p:sp>
      <p:pic>
        <p:nvPicPr>
          <p:cNvPr id="19" name="Imagem 21" descr="Uma imagem com mamífero, ar livre, montanha, céu&#10;&#10;Descrição gerada automaticamente">
            <a:extLst>
              <a:ext uri="{FF2B5EF4-FFF2-40B4-BE49-F238E27FC236}">
                <a16:creationId xmlns:a16="http://schemas.microsoft.com/office/drawing/2014/main" xmlns="" id="{168E7569-2336-9727-C492-26AABB2B6B7D}"/>
              </a:ext>
            </a:extLst>
          </p:cNvPr>
          <p:cNvPicPr>
            <a:picLocks noChangeAspect="1"/>
          </p:cNvPicPr>
          <p:nvPr/>
        </p:nvPicPr>
        <p:blipFill>
          <a:blip r:embed="rId8"/>
          <a:stretch>
            <a:fillRect/>
          </a:stretch>
        </p:blipFill>
        <p:spPr>
          <a:xfrm>
            <a:off x="990601" y="5195587"/>
            <a:ext cx="4800599" cy="3197839"/>
          </a:xfrm>
          <a:prstGeom prst="rect">
            <a:avLst/>
          </a:prstGeom>
        </p:spPr>
      </p:pic>
      <p:pic>
        <p:nvPicPr>
          <p:cNvPr id="22" name="Imagem 22" descr="Uma imagem com árvore, ar livre, paisagem, planta&#10;&#10;Descrição gerada automaticamente">
            <a:extLst>
              <a:ext uri="{FF2B5EF4-FFF2-40B4-BE49-F238E27FC236}">
                <a16:creationId xmlns:a16="http://schemas.microsoft.com/office/drawing/2014/main" xmlns="" id="{A6C3A75D-35C7-854F-CACC-75E2FF885A50}"/>
              </a:ext>
            </a:extLst>
          </p:cNvPr>
          <p:cNvPicPr>
            <a:picLocks noChangeAspect="1"/>
          </p:cNvPicPr>
          <p:nvPr/>
        </p:nvPicPr>
        <p:blipFill>
          <a:blip r:embed="rId9"/>
          <a:stretch>
            <a:fillRect/>
          </a:stretch>
        </p:blipFill>
        <p:spPr>
          <a:xfrm>
            <a:off x="6498210" y="5428071"/>
            <a:ext cx="4626990" cy="2918059"/>
          </a:xfrm>
          <a:prstGeom prst="rect">
            <a:avLst/>
          </a:prstGeom>
        </p:spPr>
      </p:pic>
      <p:sp>
        <p:nvSpPr>
          <p:cNvPr id="23" name="CaixaDeTexto 22">
            <a:extLst>
              <a:ext uri="{FF2B5EF4-FFF2-40B4-BE49-F238E27FC236}">
                <a16:creationId xmlns:a16="http://schemas.microsoft.com/office/drawing/2014/main" xmlns="" id="{D7B4D818-4FF3-F821-8E90-6BF0BB976FEA}"/>
              </a:ext>
            </a:extLst>
          </p:cNvPr>
          <p:cNvSpPr txBox="1"/>
          <p:nvPr/>
        </p:nvSpPr>
        <p:spPr>
          <a:xfrm>
            <a:off x="6498209" y="8395077"/>
            <a:ext cx="345550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pt-PT" i="1" dirty="0">
                <a:latin typeface="Jannah"/>
                <a:cs typeface="Jannah"/>
              </a:rPr>
              <a:t>Fig. 5 – Lago </a:t>
            </a:r>
            <a:r>
              <a:rPr lang="pt-PT" i="1" dirty="0" err="1">
                <a:latin typeface="Jannah"/>
                <a:cs typeface="Jannah"/>
              </a:rPr>
              <a:t>Plitvice</a:t>
            </a:r>
            <a:r>
              <a:rPr lang="pt-PT" i="1" dirty="0">
                <a:latin typeface="Jannah"/>
                <a:cs typeface="Jannah"/>
              </a:rPr>
              <a:t>, Croácia</a:t>
            </a:r>
            <a:endParaRPr lang="pt-PT" dirty="0">
              <a:latin typeface="Jannah"/>
              <a:cs typeface="Jannah"/>
            </a:endParaRPr>
          </a:p>
        </p:txBody>
      </p:sp>
      <p:sp>
        <p:nvSpPr>
          <p:cNvPr id="24" name="CaixaDeTexto 23">
            <a:extLst>
              <a:ext uri="{FF2B5EF4-FFF2-40B4-BE49-F238E27FC236}">
                <a16:creationId xmlns:a16="http://schemas.microsoft.com/office/drawing/2014/main" xmlns="" id="{2A24E5BC-05AF-E41E-9A1F-07FFF4E1E199}"/>
              </a:ext>
            </a:extLst>
          </p:cNvPr>
          <p:cNvSpPr txBox="1"/>
          <p:nvPr/>
        </p:nvSpPr>
        <p:spPr>
          <a:xfrm>
            <a:off x="990601" y="8425855"/>
            <a:ext cx="4800599" cy="67710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pt-PT" sz="2000" i="1" dirty="0">
                <a:latin typeface="Jannah"/>
                <a:ea typeface="+mn-lt"/>
                <a:cs typeface="+mn-lt"/>
              </a:rPr>
              <a:t>Fig. 4 – Kilimanjaro, África</a:t>
            </a:r>
          </a:p>
          <a:p>
            <a:pPr algn="l"/>
            <a:endParaRPr lang="pt-PT" dirty="0">
              <a:cs typeface="Calibri"/>
            </a:endParaRPr>
          </a:p>
        </p:txBody>
      </p:sp>
      <p:pic>
        <p:nvPicPr>
          <p:cNvPr id="1026" name="Picture 2" descr="https://guiadonomadedigital.com/wp-content/uploads/2016/12/patrimonio-natural-unesco-amazonas-anavilhanas-wiki.jp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90600" y="1436671"/>
            <a:ext cx="4800600" cy="3071346"/>
          </a:xfrm>
          <a:prstGeom prst="rect">
            <a:avLst/>
          </a:prstGeom>
          <a:noFill/>
          <a:extLst>
            <a:ext uri="{909E8E84-426E-40DD-AFC4-6F175D3DCCD1}">
              <a14:hiddenFill xmlns:a14="http://schemas.microsoft.com/office/drawing/2010/main">
                <a:solidFill>
                  <a:srgbClr val="FFFFFF"/>
                </a:solidFill>
              </a14:hiddenFill>
            </a:ext>
          </a:extLst>
        </p:spPr>
      </p:pic>
      <p:sp>
        <p:nvSpPr>
          <p:cNvPr id="25" name="Rectangle 7">
            <a:extLst>
              <a:ext uri="{FF2B5EF4-FFF2-40B4-BE49-F238E27FC236}">
                <a16:creationId xmlns:a16="http://schemas.microsoft.com/office/drawing/2014/main" xmlns="" id="{76621030-259A-ABEE-9060-36C3CE87C209}"/>
              </a:ext>
            </a:extLst>
          </p:cNvPr>
          <p:cNvSpPr>
            <a:spLocks noChangeArrowheads="1"/>
          </p:cNvSpPr>
          <p:nvPr/>
        </p:nvSpPr>
        <p:spPr bwMode="auto">
          <a:xfrm>
            <a:off x="977462" y="4614433"/>
            <a:ext cx="4440438"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spcAft>
                <a:spcPts val="1000"/>
              </a:spcAft>
            </a:pPr>
            <a:r>
              <a:rPr lang="pt-PT" i="1" dirty="0">
                <a:latin typeface="Jannah"/>
                <a:ea typeface="Calibri" panose="020F0502020204030204" pitchFamily="34" charset="0"/>
                <a:cs typeface="Arial"/>
              </a:rPr>
              <a:t>Fig</a:t>
            </a:r>
            <a:r>
              <a:rPr lang="pt-PT" i="1" dirty="0">
                <a:effectLst/>
                <a:latin typeface="Jannah"/>
                <a:ea typeface="Calibri" panose="020F0502020204030204" pitchFamily="34" charset="0"/>
                <a:cs typeface="Arial"/>
              </a:rPr>
              <a:t>. </a:t>
            </a:r>
            <a:r>
              <a:rPr lang="pt-PT" i="1" dirty="0">
                <a:latin typeface="Jannah"/>
                <a:ea typeface="Calibri" panose="020F0502020204030204" pitchFamily="34" charset="0"/>
                <a:cs typeface="Arial"/>
              </a:rPr>
              <a:t>1 – Amazónia</a:t>
            </a:r>
            <a:endParaRPr lang="pt-PT" dirty="0">
              <a:latin typeface="Jannah"/>
            </a:endParaRPr>
          </a:p>
        </p:txBody>
      </p:sp>
    </p:spTree>
    <p:extLst>
      <p:ext uri="{BB962C8B-B14F-4D97-AF65-F5344CB8AC3E}">
        <p14:creationId xmlns:p14="http://schemas.microsoft.com/office/powerpoint/2010/main" val="3120551085"/>
      </p:ext>
    </p:extLst>
  </p:cSld>
  <p:clrMapOvr>
    <a:masterClrMapping/>
  </p:clrMapOvr>
  <mc:AlternateContent xmlns:mc="http://schemas.openxmlformats.org/markup-compatibility/2006" xmlns:p14="http://schemas.microsoft.com/office/powerpoint/2010/main">
    <mc:Choice Requires="p14">
      <p:transition p14:dur="100" advTm="5000">
        <p:cut/>
      </p:transition>
    </mc:Choice>
    <mc:Fallback xmlns="">
      <p:transition advTm="5000">
        <p:cu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10387" b="10387"/>
          <a:stretch>
            <a:fillRect/>
          </a:stretch>
        </p:blipFill>
        <p:spPr>
          <a:xfrm>
            <a:off x="-1" y="0"/>
            <a:ext cx="18288000" cy="10287000"/>
          </a:xfrm>
          <a:prstGeom prst="rect">
            <a:avLst/>
          </a:prstGeom>
        </p:spPr>
      </p:pic>
      <p:sp>
        <p:nvSpPr>
          <p:cNvPr id="3" name="Freeform 3"/>
          <p:cNvSpPr/>
          <p:nvPr/>
        </p:nvSpPr>
        <p:spPr>
          <a:xfrm>
            <a:off x="6534996" y="9715500"/>
            <a:ext cx="5218007" cy="265644"/>
          </a:xfrm>
          <a:custGeom>
            <a:avLst/>
            <a:gdLst/>
            <a:ahLst/>
            <a:cxnLst/>
            <a:rect l="l" t="t" r="r" b="b"/>
            <a:pathLst>
              <a:path w="5218007" h="265644">
                <a:moveTo>
                  <a:pt x="0" y="0"/>
                </a:moveTo>
                <a:lnTo>
                  <a:pt x="5218008" y="0"/>
                </a:lnTo>
                <a:lnTo>
                  <a:pt x="5218008" y="265644"/>
                </a:lnTo>
                <a:lnTo>
                  <a:pt x="0" y="265644"/>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txBody>
          <a:bodyPr/>
          <a:lstStyle/>
          <a:p>
            <a:endParaRPr lang="pt-PT" dirty="0"/>
          </a:p>
        </p:txBody>
      </p:sp>
      <p:sp>
        <p:nvSpPr>
          <p:cNvPr id="8" name="TextBox 8"/>
          <p:cNvSpPr txBox="1"/>
          <p:nvPr/>
        </p:nvSpPr>
        <p:spPr>
          <a:xfrm>
            <a:off x="4292600" y="394639"/>
            <a:ext cx="10143793" cy="1269002"/>
          </a:xfrm>
          <a:prstGeom prst="rect">
            <a:avLst/>
          </a:prstGeom>
        </p:spPr>
        <p:txBody>
          <a:bodyPr lIns="0" tIns="0" rIns="0" bIns="0" rtlCol="0" anchor="t">
            <a:spAutoFit/>
          </a:bodyPr>
          <a:lstStyle/>
          <a:p>
            <a:pPr algn="ctr">
              <a:lnSpc>
                <a:spcPts val="4783"/>
              </a:lnSpc>
            </a:pPr>
            <a:r>
              <a:rPr lang="pt-PT" sz="4800" dirty="0">
                <a:latin typeface="Jannah" panose="020B0604020202020204" charset="-78"/>
                <a:cs typeface="Jannah" panose="020B0604020202020204" charset="-78"/>
              </a:rPr>
              <a:t>O que é o Património </a:t>
            </a:r>
            <a:r>
              <a:rPr lang="pt-PT" sz="4800" dirty="0" smtClean="0">
                <a:latin typeface="Jannah" panose="020B0604020202020204" charset="-78"/>
                <a:cs typeface="Jannah" panose="020B0604020202020204" charset="-78"/>
              </a:rPr>
              <a:t>Cultural </a:t>
            </a:r>
            <a:r>
              <a:rPr lang="pt-PT" sz="4800" dirty="0">
                <a:latin typeface="Jannah" panose="020B0604020202020204" charset="-78"/>
                <a:cs typeface="Jannah" panose="020B0604020202020204" charset="-78"/>
              </a:rPr>
              <a:t>Material da Humanidade? </a:t>
            </a:r>
            <a:endParaRPr lang="en-US" sz="4800" dirty="0">
              <a:solidFill>
                <a:srgbClr val="342418"/>
              </a:solidFill>
              <a:latin typeface="Jannah" panose="020B0604020202020204" charset="-78"/>
              <a:cs typeface="Jannah" panose="020B0604020202020204" charset="-78"/>
            </a:endParaRPr>
          </a:p>
        </p:txBody>
      </p:sp>
      <p:sp>
        <p:nvSpPr>
          <p:cNvPr id="4" name="Rectangle 2">
            <a:extLst>
              <a:ext uri="{FF2B5EF4-FFF2-40B4-BE49-F238E27FC236}">
                <a16:creationId xmlns:a16="http://schemas.microsoft.com/office/drawing/2014/main" xmlns="" id="{95AA1FA5-0EEB-3766-04DB-7A9E89637E8B}"/>
              </a:ext>
            </a:extLst>
          </p:cNvPr>
          <p:cNvSpPr>
            <a:spLocks noChangeArrowheads="1"/>
          </p:cNvSpPr>
          <p:nvPr/>
        </p:nvSpPr>
        <p:spPr bwMode="auto">
          <a:xfrm>
            <a:off x="0" y="0"/>
            <a:ext cx="1828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pt-PT"/>
          </a:p>
        </p:txBody>
      </p:sp>
      <p:pic>
        <p:nvPicPr>
          <p:cNvPr id="1025" name="Imagem 1" descr="machu-picchu-patrimonios-mundiais-da-unesco">
            <a:extLst>
              <a:ext uri="{FF2B5EF4-FFF2-40B4-BE49-F238E27FC236}">
                <a16:creationId xmlns:a16="http://schemas.microsoft.com/office/drawing/2014/main" xmlns="" id="{4D12EBA0-846F-F458-D0FC-732CA541432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48232" y="1702733"/>
            <a:ext cx="2514600" cy="237050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a:extLst>
              <a:ext uri="{FF2B5EF4-FFF2-40B4-BE49-F238E27FC236}">
                <a16:creationId xmlns:a16="http://schemas.microsoft.com/office/drawing/2014/main" xmlns="" id="{2B2386F5-29D4-83CA-72C7-D065E3784F2C}"/>
              </a:ext>
            </a:extLst>
          </p:cNvPr>
          <p:cNvSpPr>
            <a:spLocks noChangeArrowheads="1"/>
          </p:cNvSpPr>
          <p:nvPr/>
        </p:nvSpPr>
        <p:spPr bwMode="auto">
          <a:xfrm>
            <a:off x="489796" y="4356438"/>
            <a:ext cx="6019800" cy="53245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t-PT" altLang="pt-PT" sz="2000" b="1" i="0" u="none" strike="noStrike" cap="none" normalizeH="0" baseline="0" dirty="0">
                <a:ln>
                  <a:noFill/>
                </a:ln>
                <a:solidFill>
                  <a:schemeClr val="tx1"/>
                </a:solidFill>
                <a:effectLst/>
                <a:latin typeface="Jannah" panose="020B0604020202020204" charset="-78"/>
                <a:ea typeface="Calibri" panose="020F0502020204030204" pitchFamily="34" charset="0"/>
                <a:cs typeface="Jannah" panose="020B0604020202020204" charset="-78"/>
              </a:rPr>
              <a:t>Machu Picchu – Peru</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pt-PT" altLang="pt-PT" sz="2000" b="0" i="0" u="none" strike="noStrike" cap="none" normalizeH="0" baseline="0" dirty="0">
              <a:ln>
                <a:noFill/>
              </a:ln>
              <a:solidFill>
                <a:schemeClr val="tx1"/>
              </a:solidFill>
              <a:effectLst/>
              <a:latin typeface="Jannah" panose="020B0604020202020204" charset="-78"/>
              <a:ea typeface="Calibri" panose="020F0502020204030204" pitchFamily="34" charset="0"/>
              <a:cs typeface="Jannah" panose="020B0604020202020204" charset="-78"/>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pt-PT" altLang="pt-PT" sz="2000" b="0" i="0" u="none" strike="noStrike" cap="none" normalizeH="0" baseline="0" dirty="0">
                <a:ln>
                  <a:noFill/>
                </a:ln>
                <a:solidFill>
                  <a:schemeClr val="tx1"/>
                </a:solidFill>
                <a:effectLst/>
                <a:latin typeface="Jannah" panose="020B0604020202020204" charset="-78"/>
                <a:ea typeface="Calibri" panose="020F0502020204030204" pitchFamily="34" charset="0"/>
                <a:cs typeface="Jannah" panose="020B0604020202020204" charset="-78"/>
              </a:rPr>
              <a:t>Machu Picchu </a:t>
            </a:r>
            <a:r>
              <a:rPr kumimoji="0" lang="pt-PT" altLang="pt-PT" sz="2000" b="0" i="0" u="none" strike="noStrike" cap="none" normalizeH="0" baseline="0" dirty="0" smtClean="0">
                <a:ln>
                  <a:noFill/>
                </a:ln>
                <a:solidFill>
                  <a:schemeClr val="tx1"/>
                </a:solidFill>
                <a:effectLst/>
                <a:latin typeface="Jannah" panose="020B0604020202020204" charset="-78"/>
                <a:ea typeface="Calibri" panose="020F0502020204030204" pitchFamily="34" charset="0"/>
                <a:cs typeface="Jannah" panose="020B0604020202020204" charset="-78"/>
              </a:rPr>
              <a:t>continua a ser considerado até </a:t>
            </a:r>
            <a:r>
              <a:rPr kumimoji="0" lang="pt-PT" altLang="pt-PT" sz="2000" b="0" i="0" u="none" strike="noStrike" cap="none" normalizeH="0" baseline="0" dirty="0">
                <a:ln>
                  <a:noFill/>
                </a:ln>
                <a:solidFill>
                  <a:schemeClr val="tx1"/>
                </a:solidFill>
                <a:effectLst/>
                <a:latin typeface="Jannah" panose="020B0604020202020204" charset="-78"/>
                <a:ea typeface="Calibri" panose="020F0502020204030204" pitchFamily="34" charset="0"/>
                <a:cs typeface="Jannah" panose="020B0604020202020204" charset="-78"/>
              </a:rPr>
              <a:t>hoje um dos maiores mistérios do Império Inca: a cidade construída </a:t>
            </a:r>
            <a:r>
              <a:rPr kumimoji="0" lang="pt-PT" altLang="pt-PT" sz="2000" b="0" i="0" u="none" strike="noStrike" cap="none" normalizeH="0" baseline="0" dirty="0" smtClean="0">
                <a:ln>
                  <a:noFill/>
                </a:ln>
                <a:solidFill>
                  <a:schemeClr val="tx1"/>
                </a:solidFill>
                <a:effectLst/>
                <a:latin typeface="Jannah" panose="020B0604020202020204" charset="-78"/>
                <a:ea typeface="Calibri" panose="020F0502020204030204" pitchFamily="34" charset="0"/>
                <a:cs typeface="Jannah" panose="020B0604020202020204" charset="-78"/>
              </a:rPr>
              <a:t>no </a:t>
            </a:r>
            <a:r>
              <a:rPr kumimoji="0" lang="pt-PT" altLang="pt-PT" sz="2000" b="0" i="0" u="none" strike="noStrike" cap="none" normalizeH="0" baseline="0" dirty="0">
                <a:ln>
                  <a:noFill/>
                </a:ln>
                <a:solidFill>
                  <a:schemeClr val="tx1"/>
                </a:solidFill>
                <a:effectLst/>
                <a:latin typeface="Jannah" panose="020B0604020202020204" charset="-78"/>
                <a:ea typeface="Calibri" panose="020F0502020204030204" pitchFamily="34" charset="0"/>
                <a:cs typeface="Jannah" panose="020B0604020202020204" charset="-78"/>
              </a:rPr>
              <a:t>século 15 </a:t>
            </a:r>
            <a:r>
              <a:rPr kumimoji="0" lang="pt-PT" altLang="pt-PT" sz="2000" b="0" i="0" u="none" strike="noStrike" cap="none" normalizeH="0" baseline="0" dirty="0" smtClean="0">
                <a:ln>
                  <a:noFill/>
                </a:ln>
                <a:solidFill>
                  <a:schemeClr val="tx1"/>
                </a:solidFill>
                <a:effectLst/>
                <a:latin typeface="Jannah" panose="020B0604020202020204" charset="-78"/>
                <a:ea typeface="Calibri" panose="020F0502020204030204" pitchFamily="34" charset="0"/>
                <a:cs typeface="Jannah" panose="020B0604020202020204" charset="-78"/>
              </a:rPr>
              <a:t>num </a:t>
            </a:r>
            <a:r>
              <a:rPr kumimoji="0" lang="pt-PT" altLang="pt-PT" sz="2000" b="0" i="0" u="none" strike="noStrike" cap="none" normalizeH="0" baseline="0" dirty="0">
                <a:ln>
                  <a:noFill/>
                </a:ln>
                <a:solidFill>
                  <a:schemeClr val="tx1"/>
                </a:solidFill>
                <a:effectLst/>
                <a:latin typeface="Jannah" panose="020B0604020202020204" charset="-78"/>
                <a:ea typeface="Calibri" panose="020F0502020204030204" pitchFamily="34" charset="0"/>
                <a:cs typeface="Jannah" panose="020B0604020202020204" charset="-78"/>
              </a:rPr>
              <a:t>relevo </a:t>
            </a:r>
            <a:r>
              <a:rPr kumimoji="0" lang="pt-PT" altLang="pt-PT" sz="2000" b="0" i="0" u="none" strike="noStrike" cap="none" normalizeH="0" baseline="0" dirty="0" smtClean="0">
                <a:ln>
                  <a:noFill/>
                </a:ln>
                <a:solidFill>
                  <a:schemeClr val="tx1"/>
                </a:solidFill>
                <a:effectLst/>
                <a:latin typeface="Jannah" panose="020B0604020202020204" charset="-78"/>
                <a:ea typeface="Calibri" panose="020F0502020204030204" pitchFamily="34" charset="0"/>
                <a:cs typeface="Jannah" panose="020B0604020202020204" charset="-78"/>
              </a:rPr>
              <a:t>agreste </a:t>
            </a:r>
            <a:r>
              <a:rPr kumimoji="0" lang="pt-PT" altLang="pt-PT" sz="2000" b="0" i="0" u="none" strike="noStrike" cap="none" normalizeH="0" baseline="0" dirty="0">
                <a:ln>
                  <a:noFill/>
                </a:ln>
                <a:solidFill>
                  <a:schemeClr val="tx1"/>
                </a:solidFill>
                <a:effectLst/>
                <a:latin typeface="Jannah" panose="020B0604020202020204" charset="-78"/>
                <a:ea typeface="Calibri" panose="020F0502020204030204" pitchFamily="34" charset="0"/>
                <a:cs typeface="Jannah" panose="020B0604020202020204" charset="-78"/>
              </a:rPr>
              <a:t>é reconhecida como um </a:t>
            </a:r>
            <a:r>
              <a:rPr kumimoji="0" lang="pt-PT" altLang="pt-PT" sz="2000" b="0" i="0" u="none" strike="noStrike" cap="none" normalizeH="0" baseline="0" dirty="0" smtClean="0">
                <a:ln>
                  <a:noFill/>
                </a:ln>
                <a:solidFill>
                  <a:schemeClr val="tx1"/>
                </a:solidFill>
                <a:effectLst/>
                <a:latin typeface="Jannah" panose="020B0604020202020204" charset="-78"/>
                <a:ea typeface="Calibri" panose="020F0502020204030204" pitchFamily="34" charset="0"/>
                <a:cs typeface="Jannah" panose="020B0604020202020204" charset="-78"/>
              </a:rPr>
              <a:t>património </a:t>
            </a:r>
            <a:r>
              <a:rPr kumimoji="0" lang="pt-PT" altLang="pt-PT" sz="2000" b="0" i="0" u="none" strike="noStrike" cap="none" normalizeH="0" baseline="0" dirty="0">
                <a:ln>
                  <a:noFill/>
                </a:ln>
                <a:solidFill>
                  <a:schemeClr val="tx1"/>
                </a:solidFill>
                <a:effectLst/>
                <a:latin typeface="Jannah" panose="020B0604020202020204" charset="-78"/>
                <a:ea typeface="Calibri" panose="020F0502020204030204" pitchFamily="34" charset="0"/>
                <a:cs typeface="Jannah" panose="020B0604020202020204" charset="-78"/>
              </a:rPr>
              <a:t>misto. A integração da arquitetura com o ambiente </a:t>
            </a:r>
            <a:r>
              <a:rPr kumimoji="0" lang="pt-PT" altLang="pt-PT" sz="2000" b="0" i="0" u="none" strike="noStrike" cap="none" normalizeH="0" baseline="0" dirty="0" smtClean="0">
                <a:ln>
                  <a:noFill/>
                </a:ln>
                <a:solidFill>
                  <a:schemeClr val="tx1"/>
                </a:solidFill>
                <a:effectLst/>
                <a:latin typeface="Jannah" panose="020B0604020202020204" charset="-78"/>
                <a:ea typeface="Calibri" panose="020F0502020204030204" pitchFamily="34" charset="0"/>
                <a:cs typeface="Jannah" panose="020B0604020202020204" charset="-78"/>
              </a:rPr>
              <a:t>envolvente faz </a:t>
            </a:r>
            <a:r>
              <a:rPr kumimoji="0" lang="pt-PT" altLang="pt-PT" sz="2000" b="0" i="0" u="none" strike="noStrike" cap="none" normalizeH="0" baseline="0" dirty="0">
                <a:ln>
                  <a:noFill/>
                </a:ln>
                <a:solidFill>
                  <a:schemeClr val="tx1"/>
                </a:solidFill>
                <a:effectLst/>
                <a:latin typeface="Jannah" panose="020B0604020202020204" charset="-78"/>
                <a:ea typeface="Calibri" panose="020F0502020204030204" pitchFamily="34" charset="0"/>
                <a:cs typeface="Jannah" panose="020B0604020202020204" charset="-78"/>
              </a:rPr>
              <a:t>com que este sítio histórico seja um </a:t>
            </a:r>
            <a:r>
              <a:rPr kumimoji="0" lang="pt-PT" altLang="pt-PT" sz="2000" b="0" i="0" u="none" strike="noStrike" cap="none" normalizeH="0" baseline="0" dirty="0" smtClean="0">
                <a:ln>
                  <a:noFill/>
                </a:ln>
                <a:solidFill>
                  <a:schemeClr val="tx1"/>
                </a:solidFill>
                <a:effectLst/>
                <a:latin typeface="Jannah" panose="020B0604020202020204" charset="-78"/>
                <a:ea typeface="Calibri" panose="020F0502020204030204" pitchFamily="34" charset="0"/>
                <a:cs typeface="Jannah" panose="020B0604020202020204" charset="-78"/>
              </a:rPr>
              <a:t>sistema </a:t>
            </a:r>
            <a:r>
              <a:rPr kumimoji="0" lang="pt-PT" altLang="pt-PT" sz="2000" b="0" i="0" u="none" strike="noStrike" cap="none" normalizeH="0" baseline="0" dirty="0">
                <a:ln>
                  <a:noFill/>
                </a:ln>
                <a:solidFill>
                  <a:schemeClr val="tx1"/>
                </a:solidFill>
                <a:effectLst/>
                <a:latin typeface="Jannah" panose="020B0604020202020204" charset="-78"/>
                <a:ea typeface="Calibri" panose="020F0502020204030204" pitchFamily="34" charset="0"/>
                <a:cs typeface="Jannah" panose="020B0604020202020204" charset="-78"/>
              </a:rPr>
              <a:t>completo – </a:t>
            </a:r>
            <a:r>
              <a:rPr kumimoji="0" lang="pt-PT" altLang="pt-PT" sz="2000" b="0" i="0" u="none" strike="noStrike" cap="none" normalizeH="0" baseline="0" dirty="0" smtClean="0">
                <a:ln>
                  <a:noFill/>
                </a:ln>
                <a:solidFill>
                  <a:schemeClr val="tx1"/>
                </a:solidFill>
                <a:effectLst/>
                <a:latin typeface="Jannah" panose="020B0604020202020204" charset="-78"/>
                <a:ea typeface="Calibri" panose="020F0502020204030204" pitchFamily="34" charset="0"/>
                <a:cs typeface="Jannah" panose="020B0604020202020204" charset="-78"/>
              </a:rPr>
              <a:t>constituído pelas </a:t>
            </a:r>
            <a:r>
              <a:rPr kumimoji="0" lang="pt-PT" altLang="pt-PT" sz="2000" b="0" i="0" u="none" strike="noStrike" cap="none" normalizeH="0" baseline="0" dirty="0">
                <a:ln>
                  <a:noFill/>
                </a:ln>
                <a:solidFill>
                  <a:schemeClr val="tx1"/>
                </a:solidFill>
                <a:effectLst/>
                <a:latin typeface="Jannah" panose="020B0604020202020204" charset="-78"/>
                <a:ea typeface="Calibri" panose="020F0502020204030204" pitchFamily="34" charset="0"/>
                <a:cs typeface="Jannah" panose="020B0604020202020204" charset="-78"/>
              </a:rPr>
              <a:t>cadeias montanhosas </a:t>
            </a:r>
            <a:r>
              <a:rPr kumimoji="0" lang="pt-PT" altLang="pt-PT" sz="2000" b="0" i="0" u="none" strike="noStrike" cap="none" normalizeH="0" baseline="0" dirty="0" smtClean="0">
                <a:ln>
                  <a:noFill/>
                </a:ln>
                <a:solidFill>
                  <a:schemeClr val="tx1"/>
                </a:solidFill>
                <a:effectLst/>
                <a:latin typeface="Jannah" panose="020B0604020202020204" charset="-78"/>
                <a:ea typeface="Calibri" panose="020F0502020204030204" pitchFamily="34" charset="0"/>
                <a:cs typeface="Jannah" panose="020B0604020202020204" charset="-78"/>
              </a:rPr>
              <a:t>dos </a:t>
            </a:r>
            <a:r>
              <a:rPr kumimoji="0" lang="pt-PT" altLang="pt-PT" sz="2000" b="0" i="0" u="none" strike="noStrike" cap="none" normalizeH="0" baseline="0" dirty="0">
                <a:ln>
                  <a:noFill/>
                </a:ln>
                <a:solidFill>
                  <a:schemeClr val="tx1"/>
                </a:solidFill>
                <a:effectLst/>
                <a:latin typeface="Jannah" panose="020B0604020202020204" charset="-78"/>
                <a:ea typeface="Calibri" panose="020F0502020204030204" pitchFamily="34" charset="0"/>
                <a:cs typeface="Jannah" panose="020B0604020202020204" charset="-78"/>
              </a:rPr>
              <a:t>Andes, com destaque para </a:t>
            </a:r>
            <a:r>
              <a:rPr kumimoji="0" lang="pt-PT" altLang="pt-PT" sz="2000" b="0" i="0" u="none" strike="noStrike" cap="none" normalizeH="0" baseline="0" dirty="0" err="1">
                <a:ln>
                  <a:noFill/>
                </a:ln>
                <a:solidFill>
                  <a:schemeClr val="tx1"/>
                </a:solidFill>
                <a:effectLst/>
                <a:latin typeface="Jannah" panose="020B0604020202020204" charset="-78"/>
                <a:ea typeface="Calibri" panose="020F0502020204030204" pitchFamily="34" charset="0"/>
                <a:cs typeface="Jannah" panose="020B0604020202020204" charset="-78"/>
              </a:rPr>
              <a:t>Huayna</a:t>
            </a:r>
            <a:r>
              <a:rPr kumimoji="0" lang="pt-PT" altLang="pt-PT" sz="2000" b="0" i="0" u="none" strike="noStrike" cap="none" normalizeH="0" baseline="0" dirty="0">
                <a:ln>
                  <a:noFill/>
                </a:ln>
                <a:solidFill>
                  <a:schemeClr val="tx1"/>
                </a:solidFill>
                <a:effectLst/>
                <a:latin typeface="Jannah" panose="020B0604020202020204" charset="-78"/>
                <a:ea typeface="Calibri" panose="020F0502020204030204" pitchFamily="34" charset="0"/>
                <a:cs typeface="Jannah" panose="020B0604020202020204" charset="-78"/>
              </a:rPr>
              <a:t> Picchu (o pico atrás que se destaca na foto), e </a:t>
            </a:r>
            <a:r>
              <a:rPr kumimoji="0" lang="pt-PT" altLang="pt-PT" sz="2000" b="0" i="0" u="none" strike="noStrike" cap="none" normalizeH="0" baseline="0" dirty="0" smtClean="0">
                <a:ln>
                  <a:noFill/>
                </a:ln>
                <a:solidFill>
                  <a:schemeClr val="tx1"/>
                </a:solidFill>
                <a:effectLst/>
                <a:latin typeface="Jannah" panose="020B0604020202020204" charset="-78"/>
                <a:ea typeface="Calibri" panose="020F0502020204030204" pitchFamily="34" charset="0"/>
                <a:cs typeface="Jannah" panose="020B0604020202020204" charset="-78"/>
              </a:rPr>
              <a:t>onde se destacam</a:t>
            </a:r>
            <a:r>
              <a:rPr kumimoji="0" lang="pt-PT" altLang="pt-PT" sz="2000" b="0" i="0" u="none" strike="noStrike" cap="none" normalizeH="0" dirty="0" smtClean="0">
                <a:ln>
                  <a:noFill/>
                </a:ln>
                <a:solidFill>
                  <a:schemeClr val="tx1"/>
                </a:solidFill>
                <a:effectLst/>
                <a:latin typeface="Jannah" panose="020B0604020202020204" charset="-78"/>
                <a:ea typeface="Calibri" panose="020F0502020204030204" pitchFamily="34" charset="0"/>
                <a:cs typeface="Jannah" panose="020B0604020202020204" charset="-78"/>
              </a:rPr>
              <a:t> </a:t>
            </a:r>
            <a:r>
              <a:rPr kumimoji="0" lang="pt-PT" altLang="pt-PT" sz="2000" b="0" i="0" u="none" strike="noStrike" cap="none" normalizeH="0" baseline="0" dirty="0" smtClean="0">
                <a:ln>
                  <a:noFill/>
                </a:ln>
                <a:solidFill>
                  <a:schemeClr val="tx1"/>
                </a:solidFill>
                <a:effectLst/>
                <a:latin typeface="Jannah" panose="020B0604020202020204" charset="-78"/>
                <a:ea typeface="Calibri" panose="020F0502020204030204" pitchFamily="34" charset="0"/>
                <a:cs typeface="Jannah" panose="020B0604020202020204" charset="-78"/>
              </a:rPr>
              <a:t>as </a:t>
            </a:r>
            <a:r>
              <a:rPr kumimoji="0" lang="pt-PT" altLang="pt-PT" sz="2000" b="0" i="0" u="none" strike="noStrike" cap="none" normalizeH="0" baseline="0" dirty="0">
                <a:ln>
                  <a:noFill/>
                </a:ln>
                <a:solidFill>
                  <a:schemeClr val="tx1"/>
                </a:solidFill>
                <a:effectLst/>
                <a:latin typeface="Jannah" panose="020B0604020202020204" charset="-78"/>
                <a:ea typeface="Calibri" panose="020F0502020204030204" pitchFamily="34" charset="0"/>
                <a:cs typeface="Jannah" panose="020B0604020202020204" charset="-78"/>
              </a:rPr>
              <a:t>construções em pedra feitas pela civilização pré-colombiana. Mesmo com a intervenção humana, Machu Picchu dá a impressão de que foi construída como uma extensão da natureza – certamente uma lição dos incas para a engenharia civil </a:t>
            </a:r>
            <a:r>
              <a:rPr kumimoji="0" lang="pt-PT" altLang="pt-PT" sz="2000" b="0" i="0" u="none" strike="noStrike" cap="none" normalizeH="0" baseline="0" dirty="0" smtClean="0">
                <a:ln>
                  <a:noFill/>
                </a:ln>
                <a:solidFill>
                  <a:schemeClr val="tx1"/>
                </a:solidFill>
                <a:effectLst/>
                <a:latin typeface="Jannah" panose="020B0604020202020204" charset="-78"/>
                <a:ea typeface="Calibri" panose="020F0502020204030204" pitchFamily="34" charset="0"/>
                <a:cs typeface="Jannah" panose="020B0604020202020204" charset="-78"/>
              </a:rPr>
              <a:t>contemporânea.</a:t>
            </a:r>
            <a:r>
              <a:rPr kumimoji="0" lang="pt-PT" altLang="pt-PT" sz="2000" b="0" i="0" u="none" strike="noStrike" cap="none" normalizeH="0" baseline="0" dirty="0" smtClean="0">
                <a:ln>
                  <a:noFill/>
                </a:ln>
                <a:solidFill>
                  <a:schemeClr val="tx1"/>
                </a:solidFill>
                <a:effectLst/>
                <a:latin typeface="Jannah" panose="020B0604020202020204" charset="-78"/>
                <a:cs typeface="Jannah" panose="020B0604020202020204" charset="-78"/>
              </a:rPr>
              <a:t> </a:t>
            </a:r>
            <a:endParaRPr kumimoji="0" lang="pt-PT" altLang="pt-PT" sz="2000" b="0" i="0" u="none" strike="noStrike" cap="none" normalizeH="0" baseline="0" dirty="0">
              <a:ln>
                <a:noFill/>
              </a:ln>
              <a:solidFill>
                <a:schemeClr val="tx1"/>
              </a:solidFill>
              <a:effectLst/>
              <a:latin typeface="Jannah" panose="020B0604020202020204" charset="-78"/>
              <a:cs typeface="Jannah" panose="020B0604020202020204" charset="-78"/>
            </a:endParaRPr>
          </a:p>
        </p:txBody>
      </p:sp>
      <p:pic>
        <p:nvPicPr>
          <p:cNvPr id="1029" name="Imagem 2" descr="sintra-portugal">
            <a:extLst>
              <a:ext uri="{FF2B5EF4-FFF2-40B4-BE49-F238E27FC236}">
                <a16:creationId xmlns:a16="http://schemas.microsoft.com/office/drawing/2014/main" xmlns="" id="{6E4BD1A4-B5F0-4BD4-8AC1-072B185A84B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363200" y="2955570"/>
            <a:ext cx="2514600" cy="1738349"/>
          </a:xfrm>
          <a:prstGeom prst="rect">
            <a:avLst/>
          </a:prstGeom>
          <a:noFill/>
          <a:extLst>
            <a:ext uri="{909E8E84-426E-40DD-AFC4-6F175D3DCCD1}">
              <a14:hiddenFill xmlns:a14="http://schemas.microsoft.com/office/drawing/2010/main">
                <a:solidFill>
                  <a:srgbClr val="FFFFFF"/>
                </a:solidFill>
              </a14:hiddenFill>
            </a:ext>
          </a:extLst>
        </p:spPr>
      </p:pic>
      <p:pic>
        <p:nvPicPr>
          <p:cNvPr id="1028" name="Imagem 3" descr="sintra-palacio-portugal">
            <a:extLst>
              <a:ext uri="{FF2B5EF4-FFF2-40B4-BE49-F238E27FC236}">
                <a16:creationId xmlns:a16="http://schemas.microsoft.com/office/drawing/2014/main" xmlns="" id="{9686D729-AD25-A12B-AF93-A7C2A688BC4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487400" y="2970965"/>
            <a:ext cx="2743200" cy="1722119"/>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6">
            <a:extLst>
              <a:ext uri="{FF2B5EF4-FFF2-40B4-BE49-F238E27FC236}">
                <a16:creationId xmlns:a16="http://schemas.microsoft.com/office/drawing/2014/main" xmlns="" id="{783437A0-7314-49D0-450E-4CC76B19489F}"/>
              </a:ext>
            </a:extLst>
          </p:cNvPr>
          <p:cNvSpPr>
            <a:spLocks noChangeArrowheads="1"/>
          </p:cNvSpPr>
          <p:nvPr/>
        </p:nvSpPr>
        <p:spPr bwMode="auto">
          <a:xfrm>
            <a:off x="0" y="0"/>
            <a:ext cx="1828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pt-PT"/>
          </a:p>
        </p:txBody>
      </p:sp>
      <p:sp>
        <p:nvSpPr>
          <p:cNvPr id="9" name="Rectangle 7">
            <a:extLst>
              <a:ext uri="{FF2B5EF4-FFF2-40B4-BE49-F238E27FC236}">
                <a16:creationId xmlns:a16="http://schemas.microsoft.com/office/drawing/2014/main" xmlns="" id="{76621030-259A-ABEE-9060-36C3CE87C209}"/>
              </a:ext>
            </a:extLst>
          </p:cNvPr>
          <p:cNvSpPr>
            <a:spLocks noChangeArrowheads="1"/>
          </p:cNvSpPr>
          <p:nvPr/>
        </p:nvSpPr>
        <p:spPr bwMode="auto">
          <a:xfrm>
            <a:off x="10230015" y="5125879"/>
            <a:ext cx="6248400"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pt-PT" altLang="pt-PT" sz="2000" b="1" i="0" u="none" strike="noStrike" cap="none" normalizeH="0" baseline="0" dirty="0">
                <a:ln>
                  <a:noFill/>
                </a:ln>
                <a:solidFill>
                  <a:schemeClr val="tx1"/>
                </a:solidFill>
                <a:effectLst/>
                <a:latin typeface="Jannah" panose="020B0604020202020204" charset="-78"/>
                <a:ea typeface="Calibri" panose="020F0502020204030204" pitchFamily="34" charset="0"/>
                <a:cs typeface="Jannah" panose="020B0604020202020204" charset="-78"/>
              </a:rPr>
              <a:t>Paisagem cultural de Sintra – Portugal</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pt-PT" altLang="pt-PT" sz="2000" b="0" i="0" u="none" strike="noStrike" cap="none" normalizeH="0" baseline="0" dirty="0">
              <a:ln>
                <a:noFill/>
              </a:ln>
              <a:solidFill>
                <a:schemeClr val="tx1"/>
              </a:solidFill>
              <a:effectLst/>
              <a:latin typeface="Jannah" panose="020B0604020202020204" charset="-78"/>
              <a:cs typeface="Jannah" panose="020B0604020202020204" charset="-78"/>
            </a:endParaRPr>
          </a:p>
          <a:p>
            <a:pPr lvl="0" algn="just" eaLnBrk="0" fontAlgn="base" hangingPunct="0">
              <a:spcBef>
                <a:spcPct val="0"/>
              </a:spcBef>
              <a:spcAft>
                <a:spcPct val="0"/>
              </a:spcAft>
            </a:pPr>
            <a:r>
              <a:rPr kumimoji="0" lang="pt-PT" altLang="pt-PT" sz="2000" b="0" i="0" u="none" strike="noStrike" cap="none" normalizeH="0" baseline="0" dirty="0">
                <a:ln>
                  <a:noFill/>
                </a:ln>
                <a:solidFill>
                  <a:schemeClr val="tx1"/>
                </a:solidFill>
                <a:effectLst/>
                <a:latin typeface="Jannah" panose="020B0604020202020204" charset="-78"/>
                <a:ea typeface="Calibri" panose="020F0502020204030204" pitchFamily="34" charset="0"/>
                <a:cs typeface="Jannah" panose="020B0604020202020204" charset="-78"/>
              </a:rPr>
              <a:t>A poucos </a:t>
            </a:r>
            <a:r>
              <a:rPr kumimoji="0" lang="pt-PT" altLang="pt-PT" sz="2000" b="0" i="0" u="none" strike="noStrike" cap="none" normalizeH="0" baseline="0" dirty="0" smtClean="0">
                <a:ln>
                  <a:noFill/>
                </a:ln>
                <a:solidFill>
                  <a:schemeClr val="tx1"/>
                </a:solidFill>
                <a:effectLst/>
                <a:latin typeface="Jannah" panose="020B0604020202020204" charset="-78"/>
                <a:ea typeface="Calibri" panose="020F0502020204030204" pitchFamily="34" charset="0"/>
                <a:cs typeface="Jannah" panose="020B0604020202020204" charset="-78"/>
              </a:rPr>
              <a:t>quilómetros </a:t>
            </a:r>
            <a:r>
              <a:rPr kumimoji="0" lang="pt-PT" altLang="pt-PT" sz="2000" b="0" i="0" u="none" strike="noStrike" cap="none" normalizeH="0" baseline="0" dirty="0">
                <a:ln>
                  <a:noFill/>
                </a:ln>
                <a:solidFill>
                  <a:schemeClr val="tx1"/>
                </a:solidFill>
                <a:effectLst/>
                <a:latin typeface="Jannah" panose="020B0604020202020204" charset="-78"/>
                <a:ea typeface="Calibri" panose="020F0502020204030204" pitchFamily="34" charset="0"/>
                <a:cs typeface="Jannah" panose="020B0604020202020204" charset="-78"/>
              </a:rPr>
              <a:t>de Lisboa, </a:t>
            </a:r>
            <a:r>
              <a:rPr lang="pt-PT" altLang="pt-PT" sz="2000" dirty="0" smtClean="0">
                <a:latin typeface="Jannah" panose="020B0604020202020204" charset="-78"/>
                <a:ea typeface="Calibri" panose="020F0502020204030204" pitchFamily="34" charset="0"/>
                <a:cs typeface="Jannah" panose="020B0604020202020204" charset="-78"/>
              </a:rPr>
              <a:t>esconde-se </a:t>
            </a:r>
            <a:r>
              <a:rPr kumimoji="0" lang="pt-PT" altLang="pt-PT" sz="2000" b="0" i="0" u="none" strike="noStrike" cap="none" normalizeH="0" baseline="0" dirty="0">
                <a:ln>
                  <a:noFill/>
                </a:ln>
                <a:solidFill>
                  <a:schemeClr val="tx1"/>
                </a:solidFill>
                <a:effectLst/>
                <a:latin typeface="Jannah" panose="020B0604020202020204" charset="-78"/>
                <a:ea typeface="Calibri" panose="020F0502020204030204" pitchFamily="34" charset="0"/>
                <a:cs typeface="Jannah" panose="020B0604020202020204" charset="-78"/>
              </a:rPr>
              <a:t>uma vila histórica que parece ter saído de um conto de fadas, com seus castelos, serras e jardins – </a:t>
            </a:r>
            <a:r>
              <a:rPr kumimoji="0" lang="pt-PT" altLang="pt-PT" sz="2000" b="0" i="0" u="none" strike="noStrike" cap="none" normalizeH="0" baseline="0" dirty="0" smtClean="0">
                <a:ln>
                  <a:noFill/>
                </a:ln>
                <a:solidFill>
                  <a:schemeClr val="tx1"/>
                </a:solidFill>
                <a:effectLst/>
                <a:latin typeface="Jannah" panose="020B0604020202020204" charset="-78"/>
                <a:ea typeface="Calibri" panose="020F0502020204030204" pitchFamily="34" charset="0"/>
                <a:cs typeface="Jannah" panose="020B0604020202020204" charset="-78"/>
              </a:rPr>
              <a:t>Sintra.</a:t>
            </a:r>
          </a:p>
          <a:p>
            <a:pPr lvl="0" algn="just" eaLnBrk="0" fontAlgn="base" hangingPunct="0">
              <a:spcBef>
                <a:spcPct val="0"/>
              </a:spcBef>
              <a:spcAft>
                <a:spcPct val="0"/>
              </a:spcAft>
            </a:pPr>
            <a:endParaRPr lang="pt-PT" altLang="pt-PT" sz="2000" dirty="0">
              <a:latin typeface="Jannah" panose="020B0604020202020204" charset="-78"/>
              <a:ea typeface="Calibri" panose="020F0502020204030204" pitchFamily="34" charset="0"/>
              <a:cs typeface="Jannah" panose="020B0604020202020204" charset="-78"/>
            </a:endParaRPr>
          </a:p>
          <a:p>
            <a:pPr lvl="0" algn="just" eaLnBrk="0" fontAlgn="base" hangingPunct="0">
              <a:spcBef>
                <a:spcPct val="0"/>
              </a:spcBef>
              <a:spcAft>
                <a:spcPct val="0"/>
              </a:spcAft>
            </a:pPr>
            <a:r>
              <a:rPr kumimoji="0" lang="pt-PT" altLang="pt-PT" sz="2000" b="0" i="0" u="none" strike="noStrike" cap="none" normalizeH="0" baseline="0" dirty="0" smtClean="0">
                <a:ln>
                  <a:noFill/>
                </a:ln>
                <a:solidFill>
                  <a:schemeClr val="tx1"/>
                </a:solidFill>
                <a:effectLst/>
                <a:latin typeface="Jannah" panose="020B0604020202020204" charset="-78"/>
                <a:ea typeface="Calibri" panose="020F0502020204030204" pitchFamily="34" charset="0"/>
                <a:cs typeface="Jannah" panose="020B0604020202020204" charset="-78"/>
              </a:rPr>
              <a:t>O </a:t>
            </a:r>
            <a:r>
              <a:rPr kumimoji="0" lang="pt-PT" altLang="pt-PT" sz="2000" b="0" i="0" u="none" strike="noStrike" cap="none" normalizeH="0" baseline="0" dirty="0">
                <a:ln>
                  <a:noFill/>
                </a:ln>
                <a:solidFill>
                  <a:schemeClr val="tx1"/>
                </a:solidFill>
                <a:effectLst/>
                <a:latin typeface="Jannah" panose="020B0604020202020204" charset="-78"/>
                <a:ea typeface="Calibri" panose="020F0502020204030204" pitchFamily="34" charset="0"/>
                <a:cs typeface="Jannah" panose="020B0604020202020204" charset="-78"/>
              </a:rPr>
              <a:t>reconhecimento da UNESCO comprova que o que se vê na cidade é realmente inigualável: o vibrante Palácio da Pena </a:t>
            </a:r>
            <a:r>
              <a:rPr kumimoji="0" lang="pt-PT" altLang="pt-PT" sz="2000" b="0" i="0" u="none" strike="noStrike" cap="none" normalizeH="0" baseline="0" dirty="0" smtClean="0">
                <a:ln>
                  <a:noFill/>
                </a:ln>
                <a:solidFill>
                  <a:schemeClr val="tx1"/>
                </a:solidFill>
                <a:effectLst/>
                <a:latin typeface="Jannah" panose="020B0604020202020204" charset="-78"/>
                <a:ea typeface="Calibri" panose="020F0502020204030204" pitchFamily="34" charset="0"/>
                <a:cs typeface="Jannah" panose="020B0604020202020204" charset="-78"/>
              </a:rPr>
              <a:t>constitui o destaque principal, embora a </a:t>
            </a:r>
            <a:r>
              <a:rPr kumimoji="0" lang="pt-PT" altLang="pt-PT" sz="2000" b="0" i="0" u="none" strike="noStrike" cap="none" normalizeH="0" baseline="0" dirty="0">
                <a:ln>
                  <a:noFill/>
                </a:ln>
                <a:solidFill>
                  <a:schemeClr val="tx1"/>
                </a:solidFill>
                <a:effectLst/>
                <a:latin typeface="Jannah" panose="020B0604020202020204" charset="-78"/>
                <a:ea typeface="Calibri" panose="020F0502020204030204" pitchFamily="34" charset="0"/>
                <a:cs typeface="Jannah" panose="020B0604020202020204" charset="-78"/>
              </a:rPr>
              <a:t>vila também </a:t>
            </a:r>
            <a:r>
              <a:rPr kumimoji="0" lang="pt-PT" altLang="pt-PT" sz="2000" b="0" i="0" u="none" strike="noStrike" cap="none" normalizeH="0" baseline="0" dirty="0" smtClean="0">
                <a:ln>
                  <a:noFill/>
                </a:ln>
                <a:solidFill>
                  <a:schemeClr val="tx1"/>
                </a:solidFill>
                <a:effectLst/>
                <a:latin typeface="Jannah" panose="020B0604020202020204" charset="-78"/>
                <a:ea typeface="Calibri" panose="020F0502020204030204" pitchFamily="34" charset="0"/>
                <a:cs typeface="Jannah" panose="020B0604020202020204" charset="-78"/>
              </a:rPr>
              <a:t>guarde </a:t>
            </a:r>
            <a:r>
              <a:rPr kumimoji="0" lang="pt-PT" altLang="pt-PT" sz="2000" b="0" i="0" u="none" strike="noStrike" cap="none" normalizeH="0" baseline="0" dirty="0">
                <a:ln>
                  <a:noFill/>
                </a:ln>
                <a:solidFill>
                  <a:schemeClr val="tx1"/>
                </a:solidFill>
                <a:effectLst/>
                <a:latin typeface="Jannah" panose="020B0604020202020204" charset="-78"/>
                <a:ea typeface="Calibri" panose="020F0502020204030204" pitchFamily="34" charset="0"/>
                <a:cs typeface="Jannah" panose="020B0604020202020204" charset="-78"/>
              </a:rPr>
              <a:t>outras preciosidades, como o Castelo dos Mouros, o Palácio Nacional de Sintra e a Quinta da Regaleira</a:t>
            </a:r>
            <a:r>
              <a:rPr kumimoji="0" lang="pt-PT" altLang="pt-PT" sz="1600" b="0" i="0" u="none" strike="noStrike" cap="none" normalizeH="0" baseline="0" dirty="0">
                <a:ln>
                  <a:noFill/>
                </a:ln>
                <a:solidFill>
                  <a:schemeClr val="tx1"/>
                </a:solidFill>
                <a:effectLst/>
                <a:latin typeface="Jannah" panose="020B0604020202020204" charset="-78"/>
                <a:ea typeface="Calibri" panose="020F0502020204030204" pitchFamily="34" charset="0"/>
                <a:cs typeface="Jannah" panose="020B0604020202020204" charset="-78"/>
              </a:rPr>
              <a:t>.  </a:t>
            </a:r>
            <a:endParaRPr kumimoji="0" lang="pt-PT" altLang="pt-PT" sz="1600" b="0" i="0" u="none" strike="noStrike" cap="none" normalizeH="0" baseline="0" dirty="0">
              <a:ln>
                <a:noFill/>
              </a:ln>
              <a:solidFill>
                <a:schemeClr val="tx1"/>
              </a:solidFill>
              <a:effectLst/>
              <a:latin typeface="Jannah" panose="020B0604020202020204" charset="-78"/>
              <a:cs typeface="Jannah" panose="020B0604020202020204" charset="-78"/>
            </a:endParaRPr>
          </a:p>
        </p:txBody>
      </p:sp>
    </p:spTree>
    <p:extLst>
      <p:ext uri="{BB962C8B-B14F-4D97-AF65-F5344CB8AC3E}">
        <p14:creationId xmlns:p14="http://schemas.microsoft.com/office/powerpoint/2010/main" val="4281176880"/>
      </p:ext>
    </p:extLst>
  </p:cSld>
  <p:clrMapOvr>
    <a:masterClrMapping/>
  </p:clrMapOvr>
  <mc:AlternateContent xmlns:mc="http://schemas.openxmlformats.org/markup-compatibility/2006" xmlns:p14="http://schemas.microsoft.com/office/powerpoint/2010/main">
    <mc:Choice Requires="p14">
      <p:transition spd="slow" p14:dur="2000" advClick="0" advTm="5000">
        <p14:switch dir="r"/>
      </p:transition>
    </mc:Choice>
    <mc:Fallback xmlns="">
      <p:transition spd="slow" advClick="0" advTm="5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10387" b="10387"/>
          <a:stretch>
            <a:fillRect/>
          </a:stretch>
        </p:blipFill>
        <p:spPr>
          <a:xfrm>
            <a:off x="0" y="0"/>
            <a:ext cx="18288000" cy="10287000"/>
          </a:xfrm>
          <a:prstGeom prst="rect">
            <a:avLst/>
          </a:prstGeom>
        </p:spPr>
      </p:pic>
      <p:sp>
        <p:nvSpPr>
          <p:cNvPr id="3" name="Freeform 3"/>
          <p:cNvSpPr/>
          <p:nvPr/>
        </p:nvSpPr>
        <p:spPr>
          <a:xfrm>
            <a:off x="6534996" y="9715500"/>
            <a:ext cx="5218007" cy="265644"/>
          </a:xfrm>
          <a:custGeom>
            <a:avLst/>
            <a:gdLst/>
            <a:ahLst/>
            <a:cxnLst/>
            <a:rect l="l" t="t" r="r" b="b"/>
            <a:pathLst>
              <a:path w="5218007" h="265644">
                <a:moveTo>
                  <a:pt x="0" y="0"/>
                </a:moveTo>
                <a:lnTo>
                  <a:pt x="5218008" y="0"/>
                </a:lnTo>
                <a:lnTo>
                  <a:pt x="5218008" y="265644"/>
                </a:lnTo>
                <a:lnTo>
                  <a:pt x="0" y="265644"/>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txBody>
          <a:bodyPr/>
          <a:lstStyle/>
          <a:p>
            <a:endParaRPr lang="pt-PT" dirty="0"/>
          </a:p>
        </p:txBody>
      </p:sp>
      <p:sp>
        <p:nvSpPr>
          <p:cNvPr id="8" name="TextBox 8"/>
          <p:cNvSpPr txBox="1"/>
          <p:nvPr/>
        </p:nvSpPr>
        <p:spPr>
          <a:xfrm>
            <a:off x="4359215" y="290851"/>
            <a:ext cx="10143793" cy="1269002"/>
          </a:xfrm>
          <a:prstGeom prst="rect">
            <a:avLst/>
          </a:prstGeom>
        </p:spPr>
        <p:txBody>
          <a:bodyPr lIns="0" tIns="0" rIns="0" bIns="0" rtlCol="0" anchor="t">
            <a:spAutoFit/>
          </a:bodyPr>
          <a:lstStyle/>
          <a:p>
            <a:pPr algn="ctr">
              <a:lnSpc>
                <a:spcPts val="4783"/>
              </a:lnSpc>
            </a:pPr>
            <a:r>
              <a:rPr lang="pt-PT" sz="4800" dirty="0">
                <a:latin typeface="Jannah"/>
                <a:cs typeface="Jannah"/>
              </a:rPr>
              <a:t> Património </a:t>
            </a:r>
            <a:r>
              <a:rPr lang="pt-PT" sz="4800" dirty="0" smtClean="0">
                <a:latin typeface="Jannah"/>
                <a:cs typeface="Jannah"/>
              </a:rPr>
              <a:t>Cultural </a:t>
            </a:r>
            <a:r>
              <a:rPr lang="pt-PT" sz="4800" dirty="0">
                <a:latin typeface="Jannah"/>
                <a:cs typeface="Jannah"/>
              </a:rPr>
              <a:t>Material da Humanidade </a:t>
            </a:r>
            <a:endParaRPr lang="en-US" sz="4800" dirty="0">
              <a:solidFill>
                <a:srgbClr val="342418"/>
              </a:solidFill>
              <a:latin typeface="Jannah" panose="020B0604020202020204" charset="-78"/>
              <a:cs typeface="Jannah" panose="020B0604020202020204" charset="-78"/>
            </a:endParaRPr>
          </a:p>
        </p:txBody>
      </p:sp>
      <p:sp>
        <p:nvSpPr>
          <p:cNvPr id="4" name="Rectangle 2">
            <a:extLst>
              <a:ext uri="{FF2B5EF4-FFF2-40B4-BE49-F238E27FC236}">
                <a16:creationId xmlns:a16="http://schemas.microsoft.com/office/drawing/2014/main" xmlns="" id="{95AA1FA5-0EEB-3766-04DB-7A9E89637E8B}"/>
              </a:ext>
            </a:extLst>
          </p:cNvPr>
          <p:cNvSpPr>
            <a:spLocks noChangeArrowheads="1"/>
          </p:cNvSpPr>
          <p:nvPr/>
        </p:nvSpPr>
        <p:spPr bwMode="auto">
          <a:xfrm>
            <a:off x="0" y="0"/>
            <a:ext cx="1828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pt-PT"/>
          </a:p>
        </p:txBody>
      </p:sp>
      <p:sp>
        <p:nvSpPr>
          <p:cNvPr id="5" name="Rectangle 3">
            <a:extLst>
              <a:ext uri="{FF2B5EF4-FFF2-40B4-BE49-F238E27FC236}">
                <a16:creationId xmlns:a16="http://schemas.microsoft.com/office/drawing/2014/main" xmlns="" id="{2B2386F5-29D4-83CA-72C7-D065E3784F2C}"/>
              </a:ext>
            </a:extLst>
          </p:cNvPr>
          <p:cNvSpPr>
            <a:spLocks noChangeArrowheads="1"/>
          </p:cNvSpPr>
          <p:nvPr/>
        </p:nvSpPr>
        <p:spPr bwMode="auto">
          <a:xfrm>
            <a:off x="511362" y="4627803"/>
            <a:ext cx="6346638" cy="46782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a:spcAft>
                <a:spcPts val="1000"/>
              </a:spcAft>
            </a:pPr>
            <a:r>
              <a:rPr lang="pt-PT" sz="2100" b="1" dirty="0">
                <a:latin typeface="Jannah"/>
                <a:cs typeface="Jannah"/>
              </a:rPr>
              <a:t>Versalhes</a:t>
            </a:r>
            <a:endParaRPr lang="pt-PT" dirty="0"/>
          </a:p>
          <a:p>
            <a:pPr algn="just">
              <a:spcAft>
                <a:spcPts val="1000"/>
              </a:spcAft>
            </a:pPr>
            <a:r>
              <a:rPr lang="pt-PT" sz="2100" dirty="0">
                <a:latin typeface="Jannah"/>
                <a:cs typeface="Jannah"/>
              </a:rPr>
              <a:t>Influenciou o conceito de residências reais na Europa por mais de um século – na verdade, até hoje o Palácio permeia o imaginário das pessoas como o suprassumo do luxo na realeza</a:t>
            </a:r>
            <a:r>
              <a:rPr lang="pt-PT" sz="2100" dirty="0" smtClean="0">
                <a:latin typeface="Jannah"/>
                <a:cs typeface="Jannah"/>
              </a:rPr>
              <a:t>.</a:t>
            </a:r>
          </a:p>
          <a:p>
            <a:pPr algn="just">
              <a:spcAft>
                <a:spcPts val="1000"/>
              </a:spcAft>
            </a:pPr>
            <a:r>
              <a:rPr lang="pt-PT" sz="2100" dirty="0" smtClean="0">
                <a:latin typeface="Jannah"/>
                <a:cs typeface="Jannah"/>
              </a:rPr>
              <a:t>O </a:t>
            </a:r>
            <a:r>
              <a:rPr lang="pt-PT" sz="2100" dirty="0">
                <a:latin typeface="Jannah"/>
                <a:cs typeface="Jannah"/>
              </a:rPr>
              <a:t>conjunto </a:t>
            </a:r>
            <a:r>
              <a:rPr lang="pt-PT" sz="2100" dirty="0" smtClean="0">
                <a:latin typeface="Jannah"/>
                <a:cs typeface="Jannah"/>
              </a:rPr>
              <a:t>constituído pelo </a:t>
            </a:r>
            <a:r>
              <a:rPr lang="pt-PT" sz="2100" dirty="0">
                <a:latin typeface="Jannah"/>
                <a:cs typeface="Jannah"/>
              </a:rPr>
              <a:t>Palácio </a:t>
            </a:r>
            <a:r>
              <a:rPr lang="pt-PT" sz="2100" dirty="0" smtClean="0">
                <a:latin typeface="Jannah"/>
                <a:cs typeface="Jannah"/>
              </a:rPr>
              <a:t>e os seus Jardins é considerado </a:t>
            </a:r>
            <a:r>
              <a:rPr lang="pt-PT" sz="2100" dirty="0">
                <a:latin typeface="Jannah"/>
                <a:cs typeface="Jannah"/>
              </a:rPr>
              <a:t>uma realização artística única, não apenas pelo </a:t>
            </a:r>
            <a:r>
              <a:rPr lang="pt-PT" sz="2100" dirty="0" smtClean="0">
                <a:latin typeface="Jannah"/>
                <a:cs typeface="Jannah"/>
              </a:rPr>
              <a:t>seu tamanho </a:t>
            </a:r>
            <a:r>
              <a:rPr lang="pt-PT" sz="2100" dirty="0">
                <a:latin typeface="Jannah"/>
                <a:cs typeface="Jannah"/>
              </a:rPr>
              <a:t>expressivo mas também pela qualidade e originalidade. É impossível não </a:t>
            </a:r>
            <a:r>
              <a:rPr lang="pt-PT" sz="2100" dirty="0" smtClean="0">
                <a:latin typeface="Jannah"/>
                <a:cs typeface="Jannah"/>
              </a:rPr>
              <a:t>nos encantarmos </a:t>
            </a:r>
            <a:r>
              <a:rPr lang="pt-PT" sz="2100" dirty="0">
                <a:latin typeface="Jannah"/>
                <a:cs typeface="Jannah"/>
              </a:rPr>
              <a:t>ao entrar na magnífica Sala dos </a:t>
            </a:r>
            <a:r>
              <a:rPr lang="pt-PT" sz="2100" dirty="0" smtClean="0">
                <a:latin typeface="Jannah"/>
                <a:cs typeface="Jannah"/>
              </a:rPr>
              <a:t>Espelhos.</a:t>
            </a:r>
          </a:p>
          <a:p>
            <a:pPr algn="just">
              <a:spcAft>
                <a:spcPts val="1000"/>
              </a:spcAft>
            </a:pPr>
            <a:r>
              <a:rPr lang="pt-PT" sz="2100" dirty="0">
                <a:latin typeface="Jannah"/>
                <a:cs typeface="Jannah"/>
              </a:rPr>
              <a:t>U</a:t>
            </a:r>
            <a:r>
              <a:rPr lang="pt-PT" sz="2100" dirty="0" smtClean="0">
                <a:latin typeface="Jannah"/>
                <a:cs typeface="Jannah"/>
              </a:rPr>
              <a:t>ma visita a </a:t>
            </a:r>
            <a:r>
              <a:rPr lang="pt-PT" sz="2100" dirty="0">
                <a:latin typeface="Jannah"/>
                <a:cs typeface="Jannah"/>
              </a:rPr>
              <a:t>Versalhes é quase </a:t>
            </a:r>
            <a:r>
              <a:rPr lang="pt-PT" sz="2100" dirty="0" smtClean="0">
                <a:latin typeface="Jannah"/>
                <a:cs typeface="Jannah"/>
              </a:rPr>
              <a:t>obrigatória, </a:t>
            </a:r>
            <a:r>
              <a:rPr lang="pt-PT" sz="2100" dirty="0">
                <a:latin typeface="Jannah"/>
                <a:cs typeface="Jannah"/>
              </a:rPr>
              <a:t>mesmo que </a:t>
            </a:r>
            <a:r>
              <a:rPr lang="pt-PT" sz="2100" dirty="0" smtClean="0">
                <a:latin typeface="Jannah"/>
                <a:cs typeface="Jannah"/>
              </a:rPr>
              <a:t>se passem poucos </a:t>
            </a:r>
            <a:r>
              <a:rPr lang="pt-PT" sz="2100" dirty="0">
                <a:latin typeface="Jannah"/>
                <a:cs typeface="Jannah"/>
              </a:rPr>
              <a:t>dias em Paris. </a:t>
            </a:r>
            <a:endParaRPr lang="pt-PT" dirty="0"/>
          </a:p>
        </p:txBody>
      </p:sp>
      <p:sp>
        <p:nvSpPr>
          <p:cNvPr id="6" name="Rectangle 6">
            <a:extLst>
              <a:ext uri="{FF2B5EF4-FFF2-40B4-BE49-F238E27FC236}">
                <a16:creationId xmlns:a16="http://schemas.microsoft.com/office/drawing/2014/main" xmlns="" id="{783437A0-7314-49D0-450E-4CC76B19489F}"/>
              </a:ext>
            </a:extLst>
          </p:cNvPr>
          <p:cNvSpPr>
            <a:spLocks noChangeArrowheads="1"/>
          </p:cNvSpPr>
          <p:nvPr/>
        </p:nvSpPr>
        <p:spPr bwMode="auto">
          <a:xfrm>
            <a:off x="0" y="0"/>
            <a:ext cx="1828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pt-PT"/>
          </a:p>
        </p:txBody>
      </p:sp>
      <p:sp>
        <p:nvSpPr>
          <p:cNvPr id="9" name="Rectangle 7">
            <a:extLst>
              <a:ext uri="{FF2B5EF4-FFF2-40B4-BE49-F238E27FC236}">
                <a16:creationId xmlns:a16="http://schemas.microsoft.com/office/drawing/2014/main" xmlns="" id="{76621030-259A-ABEE-9060-36C3CE87C209}"/>
              </a:ext>
            </a:extLst>
          </p:cNvPr>
          <p:cNvSpPr>
            <a:spLocks noChangeArrowheads="1"/>
          </p:cNvSpPr>
          <p:nvPr/>
        </p:nvSpPr>
        <p:spPr bwMode="auto">
          <a:xfrm>
            <a:off x="9426681" y="3856508"/>
            <a:ext cx="7924800" cy="63369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a:lnSpc>
                <a:spcPct val="115000"/>
              </a:lnSpc>
              <a:spcAft>
                <a:spcPts val="1875"/>
              </a:spcAft>
            </a:pPr>
            <a:r>
              <a:rPr lang="pt-PT" sz="2050" b="1" dirty="0">
                <a:effectLst/>
                <a:latin typeface="Jannah"/>
                <a:ea typeface="Times New Roman" panose="02020603050405020304" pitchFamily="18" charset="0"/>
                <a:cs typeface="Jannah"/>
              </a:rPr>
              <a:t>Petra – </a:t>
            </a:r>
            <a:r>
              <a:rPr lang="pt-PT" sz="2050" b="1" dirty="0">
                <a:latin typeface="Jannah"/>
                <a:ea typeface="Times New Roman" panose="02020603050405020304" pitchFamily="18" charset="0"/>
                <a:cs typeface="Jannah"/>
              </a:rPr>
              <a:t>Jordânia</a:t>
            </a:r>
            <a:endParaRPr lang="pt-PT" sz="2050" dirty="0">
              <a:latin typeface="Jannah"/>
              <a:ea typeface="Times New Roman" panose="02020603050405020304" pitchFamily="18" charset="0"/>
              <a:cs typeface="Jannah"/>
            </a:endParaRPr>
          </a:p>
          <a:p>
            <a:pPr algn="just">
              <a:lnSpc>
                <a:spcPct val="114999"/>
              </a:lnSpc>
              <a:spcAft>
                <a:spcPts val="1875"/>
              </a:spcAft>
            </a:pPr>
            <a:r>
              <a:rPr lang="pt-PT" sz="2050" dirty="0">
                <a:latin typeface="Jannah"/>
                <a:ea typeface="Times New Roman" panose="02020603050405020304" pitchFamily="18" charset="0"/>
                <a:cs typeface="Jannah"/>
              </a:rPr>
              <a:t>O</a:t>
            </a:r>
            <a:r>
              <a:rPr lang="pt-PT" sz="2050" dirty="0">
                <a:effectLst/>
                <a:latin typeface="Jannah"/>
                <a:ea typeface="Times New Roman" panose="02020603050405020304" pitchFamily="18" charset="0"/>
                <a:cs typeface="Jannah"/>
              </a:rPr>
              <a:t> religioso John </a:t>
            </a:r>
            <a:r>
              <a:rPr lang="pt-PT" sz="2050" dirty="0" err="1">
                <a:effectLst/>
                <a:latin typeface="Jannah"/>
                <a:ea typeface="Times New Roman" panose="02020603050405020304" pitchFamily="18" charset="0"/>
                <a:cs typeface="Jannah"/>
              </a:rPr>
              <a:t>Burgon</a:t>
            </a:r>
            <a:r>
              <a:rPr lang="pt-PT" sz="2050" dirty="0">
                <a:effectLst/>
                <a:latin typeface="Jannah"/>
                <a:ea typeface="Times New Roman" panose="02020603050405020304" pitchFamily="18" charset="0"/>
                <a:cs typeface="Jannah"/>
              </a:rPr>
              <a:t> descreveu Petra como uma “cidade rosa-avermelhada tão velha quanto o tempo”. Construída ainda nos anos 300 a.C., a cidade toda esculpida em pedra no deserto jordaniano é o principal ponto turístico do país, guardando peculiaridades que a fazem não somente ser reconhecida como </a:t>
            </a:r>
            <a:r>
              <a:rPr lang="pt-PT" sz="2050" dirty="0">
                <a:latin typeface="Jannah"/>
                <a:ea typeface="Times New Roman" panose="02020603050405020304" pitchFamily="18" charset="0"/>
                <a:cs typeface="Jannah"/>
              </a:rPr>
              <a:t>Património</a:t>
            </a:r>
            <a:r>
              <a:rPr lang="pt-PT" sz="2050" dirty="0">
                <a:effectLst/>
                <a:latin typeface="Jannah"/>
                <a:ea typeface="Times New Roman" panose="02020603050405020304" pitchFamily="18" charset="0"/>
                <a:cs typeface="Jannah"/>
              </a:rPr>
              <a:t> Mundial da UNESCO como também </a:t>
            </a:r>
            <a:r>
              <a:rPr lang="pt-PT" sz="2050" b="1" dirty="0">
                <a:effectLst/>
                <a:latin typeface="Jannah"/>
                <a:ea typeface="Times New Roman" panose="02020603050405020304" pitchFamily="18" charset="0"/>
                <a:cs typeface="Jannah"/>
              </a:rPr>
              <a:t>uma das Sete Maravilhas do Mundo Moderno</a:t>
            </a:r>
            <a:r>
              <a:rPr lang="pt-PT" sz="2050" dirty="0">
                <a:effectLst/>
                <a:latin typeface="Jannah"/>
                <a:ea typeface="Times New Roman" panose="02020603050405020304" pitchFamily="18" charset="0"/>
                <a:cs typeface="Jannah"/>
              </a:rPr>
              <a:t>. Apesar de ser milenar, Petra foi redescoberta apenas em 1812, por um explorador suíço. As ruínas que misturam elementos da cultura oriental antiga com arquitetura helenística foram construídas pelos nabateus, árabes </a:t>
            </a:r>
            <a:r>
              <a:rPr lang="pt-PT" sz="2050" dirty="0" smtClean="0">
                <a:effectLst/>
                <a:latin typeface="Jannah"/>
                <a:ea typeface="Times New Roman" panose="02020603050405020304" pitchFamily="18" charset="0"/>
                <a:cs typeface="Jannah"/>
              </a:rPr>
              <a:t>nómadas</a:t>
            </a:r>
            <a:r>
              <a:rPr lang="pt-PT" sz="2050" dirty="0">
                <a:effectLst/>
                <a:latin typeface="Jannah"/>
                <a:ea typeface="Times New Roman" panose="02020603050405020304" pitchFamily="18" charset="0"/>
                <a:cs typeface="Jannah"/>
              </a:rPr>
              <a:t>, conhecidos por suas esculturas em rochas e pelos métodos de coletar água em terrenos áridos. Hoje em dia, o sítio histórico é frequentado por milhares de turistas e também usado como </a:t>
            </a:r>
            <a:r>
              <a:rPr lang="pt-PT" sz="2050" dirty="0" smtClean="0">
                <a:effectLst/>
                <a:latin typeface="Jannah"/>
                <a:ea typeface="Times New Roman" panose="02020603050405020304" pitchFamily="18" charset="0"/>
                <a:cs typeface="Jannah"/>
              </a:rPr>
              <a:t>local de gravação </a:t>
            </a:r>
            <a:r>
              <a:rPr lang="pt-PT" sz="2050" dirty="0">
                <a:effectLst/>
                <a:latin typeface="Jannah"/>
                <a:ea typeface="Times New Roman" panose="02020603050405020304" pitchFamily="18" charset="0"/>
                <a:cs typeface="Jannah"/>
              </a:rPr>
              <a:t>de </a:t>
            </a:r>
            <a:r>
              <a:rPr lang="pt-PT" sz="2050" dirty="0" smtClean="0">
                <a:effectLst/>
                <a:latin typeface="Jannah"/>
                <a:ea typeface="Times New Roman" panose="02020603050405020304" pitchFamily="18" charset="0"/>
                <a:cs typeface="Jannah"/>
              </a:rPr>
              <a:t>filmes.</a:t>
            </a:r>
            <a:r>
              <a:rPr lang="pt-PT" sz="2050" dirty="0">
                <a:effectLst/>
                <a:latin typeface="Jannah"/>
                <a:ea typeface="Times New Roman" panose="02020603050405020304" pitchFamily="18" charset="0"/>
                <a:cs typeface="Jannah"/>
              </a:rPr>
              <a:t> </a:t>
            </a:r>
            <a:endParaRPr lang="pt-PT" sz="2050" dirty="0">
              <a:effectLst/>
              <a:latin typeface="Jannah"/>
              <a:ea typeface="Calibri" panose="020F0502020204030204" pitchFamily="34" charset="0"/>
              <a:cs typeface="Jannah"/>
            </a:endParaRPr>
          </a:p>
          <a:p>
            <a:pPr algn="just" eaLnBrk="0" fontAlgn="base" hangingPunct="0">
              <a:spcBef>
                <a:spcPct val="0"/>
              </a:spcBef>
              <a:spcAft>
                <a:spcPct val="0"/>
              </a:spcAft>
            </a:pPr>
            <a:r>
              <a:rPr lang="pt-PT" altLang="pt-PT" sz="2050" dirty="0">
                <a:latin typeface="Jannah"/>
                <a:ea typeface="Calibri" panose="020F0502020204030204" pitchFamily="34" charset="0"/>
                <a:cs typeface="Jannah"/>
              </a:rPr>
              <a:t>  </a:t>
            </a:r>
            <a:endParaRPr kumimoji="0" lang="pt-PT" altLang="pt-PT" sz="1600" b="0" i="0" u="none" strike="noStrike" cap="none" normalizeH="0" baseline="0" dirty="0">
              <a:ln>
                <a:noFill/>
              </a:ln>
              <a:solidFill>
                <a:schemeClr val="tx1"/>
              </a:solidFill>
              <a:effectLst/>
              <a:latin typeface="Jannah" panose="020B0604020202020204" charset="-78"/>
              <a:cs typeface="Jannah" panose="020B0604020202020204" charset="-78"/>
            </a:endParaRPr>
          </a:p>
        </p:txBody>
      </p:sp>
      <p:pic>
        <p:nvPicPr>
          <p:cNvPr id="7" name="Imagem 6" descr="jardins-versalhes">
            <a:extLst>
              <a:ext uri="{FF2B5EF4-FFF2-40B4-BE49-F238E27FC236}">
                <a16:creationId xmlns:a16="http://schemas.microsoft.com/office/drawing/2014/main" xmlns="" id="{27FA48DF-CC4A-959D-F253-EE8393FA9F56}"/>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98172" y="2098514"/>
            <a:ext cx="3002228" cy="2326926"/>
          </a:xfrm>
          <a:prstGeom prst="rect">
            <a:avLst/>
          </a:prstGeom>
          <a:noFill/>
          <a:ln>
            <a:noFill/>
          </a:ln>
        </p:spPr>
      </p:pic>
      <p:pic>
        <p:nvPicPr>
          <p:cNvPr id="10" name="Imagem 9" descr="palacio-versalhes-unesco">
            <a:extLst>
              <a:ext uri="{FF2B5EF4-FFF2-40B4-BE49-F238E27FC236}">
                <a16:creationId xmlns:a16="http://schemas.microsoft.com/office/drawing/2014/main" xmlns="" id="{354B1DE7-5F49-486C-09FE-8BDD494F713E}"/>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378992" y="2099173"/>
            <a:ext cx="3288191" cy="2332572"/>
          </a:xfrm>
          <a:prstGeom prst="rect">
            <a:avLst/>
          </a:prstGeom>
          <a:noFill/>
          <a:ln>
            <a:noFill/>
          </a:ln>
        </p:spPr>
      </p:pic>
      <p:pic>
        <p:nvPicPr>
          <p:cNvPr id="2051" name="Imagem 6" descr="petra-jordania-patrimonios-mundiais-da-unesco">
            <a:extLst>
              <a:ext uri="{FF2B5EF4-FFF2-40B4-BE49-F238E27FC236}">
                <a16:creationId xmlns:a16="http://schemas.microsoft.com/office/drawing/2014/main" xmlns="" id="{7703428F-65EA-2B21-3997-833443E31C1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647410" y="1997816"/>
            <a:ext cx="2503983" cy="2306306"/>
          </a:xfrm>
          <a:prstGeom prst="rect">
            <a:avLst/>
          </a:prstGeom>
          <a:noFill/>
          <a:extLst>
            <a:ext uri="{909E8E84-426E-40DD-AFC4-6F175D3DCCD1}">
              <a14:hiddenFill xmlns:a14="http://schemas.microsoft.com/office/drawing/2010/main">
                <a:solidFill>
                  <a:srgbClr val="FFFFFF"/>
                </a:solidFill>
              </a14:hiddenFill>
            </a:ext>
          </a:extLst>
        </p:spPr>
      </p:pic>
      <p:pic>
        <p:nvPicPr>
          <p:cNvPr id="2049" name="Imagem 20" descr="Ver os detalhes da imagem relacionada. Mountains Around Petra Valley. Jordan, Petra Stock Image - Image of ...">
            <a:extLst>
              <a:ext uri="{FF2B5EF4-FFF2-40B4-BE49-F238E27FC236}">
                <a16:creationId xmlns:a16="http://schemas.microsoft.com/office/drawing/2014/main" xmlns="" id="{48A893FF-720B-2A56-327F-690069D5007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4781533" y="2241257"/>
            <a:ext cx="3206150" cy="2115968"/>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4">
            <a:extLst>
              <a:ext uri="{FF2B5EF4-FFF2-40B4-BE49-F238E27FC236}">
                <a16:creationId xmlns:a16="http://schemas.microsoft.com/office/drawing/2014/main" xmlns="" id="{9EC8F416-EE13-D37A-D6A0-6C83DE0897A9}"/>
              </a:ext>
            </a:extLst>
          </p:cNvPr>
          <p:cNvSpPr>
            <a:spLocks noChangeArrowheads="1"/>
          </p:cNvSpPr>
          <p:nvPr/>
        </p:nvSpPr>
        <p:spPr bwMode="auto">
          <a:xfrm>
            <a:off x="0" y="0"/>
            <a:ext cx="1828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pt-PT"/>
          </a:p>
        </p:txBody>
      </p:sp>
      <p:sp>
        <p:nvSpPr>
          <p:cNvPr id="12" name="Rectangle 5">
            <a:extLst>
              <a:ext uri="{FF2B5EF4-FFF2-40B4-BE49-F238E27FC236}">
                <a16:creationId xmlns:a16="http://schemas.microsoft.com/office/drawing/2014/main" xmlns="" id="{2F65682E-5BAA-97A8-E05F-8EF2D100A8E3}"/>
              </a:ext>
            </a:extLst>
          </p:cNvPr>
          <p:cNvSpPr>
            <a:spLocks noChangeArrowheads="1"/>
          </p:cNvSpPr>
          <p:nvPr/>
        </p:nvSpPr>
        <p:spPr bwMode="auto">
          <a:xfrm>
            <a:off x="0" y="1990725"/>
            <a:ext cx="18288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pt-PT" altLang="pt-PT"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pt-PT" altLang="pt-PT" sz="1800" b="0" i="0" u="none" strike="noStrike" cap="none" normalizeH="0" baseline="0">
              <a:ln>
                <a:noFill/>
              </a:ln>
              <a:solidFill>
                <a:schemeClr val="tx1"/>
              </a:solidFill>
              <a:effectLst/>
              <a:latin typeface="Arial" panose="020B0604020202020204" pitchFamily="34" charset="0"/>
            </a:endParaRPr>
          </a:p>
        </p:txBody>
      </p:sp>
      <p:sp>
        <p:nvSpPr>
          <p:cNvPr id="13" name="Rectangle 6">
            <a:extLst>
              <a:ext uri="{FF2B5EF4-FFF2-40B4-BE49-F238E27FC236}">
                <a16:creationId xmlns:a16="http://schemas.microsoft.com/office/drawing/2014/main" xmlns="" id="{C007D0F0-5A90-460F-8C1D-356DCF14F655}"/>
              </a:ext>
            </a:extLst>
          </p:cNvPr>
          <p:cNvSpPr>
            <a:spLocks noChangeArrowheads="1"/>
          </p:cNvSpPr>
          <p:nvPr/>
        </p:nvSpPr>
        <p:spPr bwMode="auto">
          <a:xfrm>
            <a:off x="280358" y="3273545"/>
            <a:ext cx="18288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pt-PT" altLang="pt-PT"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pt-PT" altLang="pt-PT"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507371966"/>
      </p:ext>
    </p:extLst>
  </p:cSld>
  <p:clrMapOvr>
    <a:masterClrMapping/>
  </p:clrMapOvr>
  <mc:AlternateContent xmlns:mc="http://schemas.openxmlformats.org/markup-compatibility/2006" xmlns:p14="http://schemas.microsoft.com/office/powerpoint/2010/main">
    <mc:Choice Requires="p14">
      <p:transition spd="slow" p14:dur="2000" advClick="0" advTm="5000">
        <p14:switch dir="r"/>
      </p:transition>
    </mc:Choice>
    <mc:Fallback xmlns="">
      <p:transition spd="slow" advClick="0" advTm="5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srcRect t="10387" b="10387"/>
          <a:stretch>
            <a:fillRect/>
          </a:stretch>
        </p:blipFill>
        <p:spPr>
          <a:xfrm>
            <a:off x="-1" y="0"/>
            <a:ext cx="18288000" cy="10287000"/>
          </a:xfrm>
          <a:prstGeom prst="rect">
            <a:avLst/>
          </a:prstGeom>
        </p:spPr>
      </p:pic>
      <p:sp>
        <p:nvSpPr>
          <p:cNvPr id="8" name="TextBox 8"/>
          <p:cNvSpPr txBox="1"/>
          <p:nvPr/>
        </p:nvSpPr>
        <p:spPr>
          <a:xfrm>
            <a:off x="4121989" y="333983"/>
            <a:ext cx="10143793" cy="1269002"/>
          </a:xfrm>
          <a:prstGeom prst="rect">
            <a:avLst/>
          </a:prstGeom>
        </p:spPr>
        <p:txBody>
          <a:bodyPr lIns="0" tIns="0" rIns="0" bIns="0" rtlCol="0" anchor="t">
            <a:spAutoFit/>
          </a:bodyPr>
          <a:lstStyle/>
          <a:p>
            <a:pPr algn="ctr">
              <a:lnSpc>
                <a:spcPts val="4783"/>
              </a:lnSpc>
            </a:pPr>
            <a:r>
              <a:rPr lang="pt-PT" sz="4800" dirty="0">
                <a:latin typeface="Jannah"/>
                <a:cs typeface="Jannah"/>
              </a:rPr>
              <a:t>Património Cultural </a:t>
            </a:r>
            <a:r>
              <a:rPr lang="pt-PT" sz="4800" dirty="0" smtClean="0">
                <a:latin typeface="Jannah"/>
                <a:cs typeface="Jannah"/>
              </a:rPr>
              <a:t>Material </a:t>
            </a:r>
            <a:r>
              <a:rPr lang="pt-PT" sz="4800" dirty="0">
                <a:latin typeface="Jannah"/>
                <a:cs typeface="Jannah"/>
              </a:rPr>
              <a:t>da Humanidade</a:t>
            </a:r>
            <a:endParaRPr lang="en-US" sz="4800" dirty="0">
              <a:solidFill>
                <a:srgbClr val="342418"/>
              </a:solidFill>
              <a:latin typeface="Jannah"/>
              <a:cs typeface="Jannah"/>
            </a:endParaRPr>
          </a:p>
        </p:txBody>
      </p:sp>
      <p:sp>
        <p:nvSpPr>
          <p:cNvPr id="4" name="Rectangle 2">
            <a:extLst>
              <a:ext uri="{FF2B5EF4-FFF2-40B4-BE49-F238E27FC236}">
                <a16:creationId xmlns:a16="http://schemas.microsoft.com/office/drawing/2014/main" xmlns="" id="{95AA1FA5-0EEB-3766-04DB-7A9E89637E8B}"/>
              </a:ext>
            </a:extLst>
          </p:cNvPr>
          <p:cNvSpPr>
            <a:spLocks noChangeArrowheads="1"/>
          </p:cNvSpPr>
          <p:nvPr/>
        </p:nvSpPr>
        <p:spPr bwMode="auto">
          <a:xfrm>
            <a:off x="0" y="0"/>
            <a:ext cx="1828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pt-PT"/>
          </a:p>
        </p:txBody>
      </p:sp>
      <p:sp>
        <p:nvSpPr>
          <p:cNvPr id="5" name="Rectangle 3">
            <a:extLst>
              <a:ext uri="{FF2B5EF4-FFF2-40B4-BE49-F238E27FC236}">
                <a16:creationId xmlns:a16="http://schemas.microsoft.com/office/drawing/2014/main" xmlns="" id="{2B2386F5-29D4-83CA-72C7-D065E3784F2C}"/>
              </a:ext>
            </a:extLst>
          </p:cNvPr>
          <p:cNvSpPr>
            <a:spLocks noChangeArrowheads="1"/>
          </p:cNvSpPr>
          <p:nvPr/>
        </p:nvSpPr>
        <p:spPr bwMode="auto">
          <a:xfrm>
            <a:off x="48133" y="3834475"/>
            <a:ext cx="8915400" cy="6008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a:lnSpc>
                <a:spcPct val="115000"/>
              </a:lnSpc>
              <a:spcAft>
                <a:spcPts val="1875"/>
              </a:spcAft>
            </a:pPr>
            <a:r>
              <a:rPr lang="pt-PT" sz="2200" b="1" dirty="0">
                <a:latin typeface="Jannah"/>
                <a:ea typeface="Times New Roman" panose="02020603050405020304" pitchFamily="18" charset="0"/>
                <a:cs typeface="Jannah"/>
              </a:rPr>
              <a:t>Pirâmides do Egipto</a:t>
            </a:r>
            <a:r>
              <a:rPr lang="pt-PT" sz="2200" b="1" dirty="0">
                <a:effectLst/>
                <a:latin typeface="Jannah"/>
                <a:ea typeface="Times New Roman" panose="02020603050405020304" pitchFamily="18" charset="0"/>
                <a:cs typeface="Jannah"/>
              </a:rPr>
              <a:t> </a:t>
            </a:r>
            <a:r>
              <a:rPr lang="pt-PT" b="1" dirty="0">
                <a:effectLst/>
                <a:latin typeface="Jannah"/>
                <a:ea typeface="Times New Roman" panose="02020603050405020304" pitchFamily="18" charset="0"/>
                <a:cs typeface="Jannah"/>
              </a:rPr>
              <a:t>– </a:t>
            </a:r>
            <a:r>
              <a:rPr lang="pt-PT" sz="2000" dirty="0">
                <a:effectLst/>
                <a:latin typeface="Jannah"/>
                <a:ea typeface="Times New Roman" panose="02020603050405020304" pitchFamily="18" charset="0"/>
                <a:cs typeface="Jannah"/>
              </a:rPr>
              <a:t>Pode-se dizer que as famosas Pirâmides do Egito foram construídas em um período em que florescia no Egito uma civilização rica e poderosa. Segundo historiadores e </a:t>
            </a:r>
            <a:r>
              <a:rPr lang="pt-PT" sz="2000" dirty="0" smtClean="0">
                <a:effectLst/>
                <a:latin typeface="Jannah"/>
                <a:ea typeface="Times New Roman" panose="02020603050405020304" pitchFamily="18" charset="0"/>
                <a:cs typeface="Jannah"/>
              </a:rPr>
              <a:t>investigadores</a:t>
            </a:r>
            <a:r>
              <a:rPr lang="pt-PT" sz="2000" dirty="0">
                <a:effectLst/>
                <a:latin typeface="Jannah"/>
                <a:ea typeface="Times New Roman" panose="02020603050405020304" pitchFamily="18" charset="0"/>
                <a:cs typeface="Jannah"/>
              </a:rPr>
              <a:t>, as edificações </a:t>
            </a:r>
            <a:r>
              <a:rPr lang="pt-PT" sz="2000" dirty="0" smtClean="0">
                <a:effectLst/>
                <a:latin typeface="Jannah"/>
                <a:ea typeface="Times New Roman" panose="02020603050405020304" pitchFamily="18" charset="0"/>
                <a:cs typeface="Jannah"/>
              </a:rPr>
              <a:t>terão começado </a:t>
            </a:r>
            <a:r>
              <a:rPr lang="pt-PT" sz="2000" dirty="0">
                <a:effectLst/>
                <a:latin typeface="Jannah"/>
                <a:ea typeface="Times New Roman" panose="02020603050405020304" pitchFamily="18" charset="0"/>
                <a:cs typeface="Jannah"/>
              </a:rPr>
              <a:t>no Antigo Império (2.686 a 2.181 a.C.) e perduraram até o século IV d.C. Contudo, o auge das construções </a:t>
            </a:r>
            <a:r>
              <a:rPr lang="pt-PT" sz="2000" dirty="0" smtClean="0">
                <a:effectLst/>
                <a:latin typeface="Jannah"/>
                <a:ea typeface="Times New Roman" panose="02020603050405020304" pitchFamily="18" charset="0"/>
                <a:cs typeface="Jannah"/>
              </a:rPr>
              <a:t>parece ter ocorrido entre </a:t>
            </a:r>
            <a:r>
              <a:rPr lang="pt-PT" sz="2000" dirty="0">
                <a:effectLst/>
                <a:latin typeface="Jannah"/>
                <a:ea typeface="Times New Roman" panose="02020603050405020304" pitchFamily="18" charset="0"/>
                <a:cs typeface="Jannah"/>
              </a:rPr>
              <a:t>os períodos da Terceira e Sexta Dinastia (por volta do ano de 2.325 a.C.). </a:t>
            </a:r>
          </a:p>
          <a:p>
            <a:pPr algn="just">
              <a:lnSpc>
                <a:spcPct val="115000"/>
              </a:lnSpc>
              <a:spcAft>
                <a:spcPts val="1875"/>
              </a:spcAft>
            </a:pPr>
            <a:r>
              <a:rPr lang="pt-PT" sz="2000" dirty="0">
                <a:effectLst/>
                <a:latin typeface="Jannah"/>
                <a:ea typeface="Times New Roman" panose="02020603050405020304" pitchFamily="18" charset="0"/>
                <a:cs typeface="Jannah"/>
              </a:rPr>
              <a:t>Como foram construídas as Pirâmides do Egito: </a:t>
            </a:r>
            <a:r>
              <a:rPr lang="pt-PT" sz="2000" dirty="0" smtClean="0">
                <a:effectLst/>
                <a:latin typeface="Jannah"/>
                <a:ea typeface="Times New Roman" panose="02020603050405020304" pitchFamily="18" charset="0"/>
                <a:cs typeface="Jannah"/>
              </a:rPr>
              <a:t>Para </a:t>
            </a:r>
            <a:r>
              <a:rPr lang="pt-PT" sz="2000" dirty="0">
                <a:effectLst/>
                <a:latin typeface="Jannah"/>
                <a:ea typeface="Times New Roman" panose="02020603050405020304" pitchFamily="18" charset="0"/>
                <a:cs typeface="Jannah"/>
              </a:rPr>
              <a:t>tornar o terreno plano, acredita-se que os egípcios inundavam o local onde seria construída a </a:t>
            </a:r>
            <a:r>
              <a:rPr lang="pt-PT" sz="2000" dirty="0" smtClean="0">
                <a:effectLst/>
                <a:latin typeface="Jannah"/>
                <a:ea typeface="Times New Roman" panose="02020603050405020304" pitchFamily="18" charset="0"/>
                <a:cs typeface="Jannah"/>
              </a:rPr>
              <a:t>pirâmide </a:t>
            </a:r>
            <a:r>
              <a:rPr lang="pt-PT" sz="2000" dirty="0">
                <a:effectLst/>
                <a:latin typeface="Jannah"/>
                <a:ea typeface="Times New Roman" panose="02020603050405020304" pitchFamily="18" charset="0"/>
                <a:cs typeface="Jannah"/>
              </a:rPr>
              <a:t>por meio de um canal desviado do </a:t>
            </a:r>
            <a:r>
              <a:rPr lang="pt-PT" sz="2000" dirty="0" smtClean="0">
                <a:effectLst/>
                <a:latin typeface="Jannah"/>
                <a:ea typeface="Times New Roman" panose="02020603050405020304" pitchFamily="18" charset="0"/>
                <a:cs typeface="Jannah"/>
              </a:rPr>
              <a:t>rio. </a:t>
            </a:r>
            <a:r>
              <a:rPr lang="pt-PT" sz="2000" dirty="0">
                <a:effectLst/>
                <a:latin typeface="Jannah"/>
                <a:ea typeface="Times New Roman" panose="02020603050405020304" pitchFamily="18" charset="0"/>
                <a:cs typeface="Jannah"/>
              </a:rPr>
              <a:t>Seguidamente, era necessário transportar as rochas das pedreiras para o lugar da construção, daí a relevância do </a:t>
            </a:r>
            <a:r>
              <a:rPr lang="pt-PT" sz="2000" dirty="0" smtClean="0">
                <a:effectLst/>
                <a:latin typeface="Jannah"/>
                <a:ea typeface="Times New Roman" panose="02020603050405020304" pitchFamily="18" charset="0"/>
                <a:cs typeface="Jannah"/>
              </a:rPr>
              <a:t>Nilo </a:t>
            </a:r>
            <a:r>
              <a:rPr lang="pt-PT" sz="2000" dirty="0">
                <a:effectLst/>
                <a:latin typeface="Jannah"/>
                <a:ea typeface="Times New Roman" panose="02020603050405020304" pitchFamily="18" charset="0"/>
                <a:cs typeface="Jannah"/>
              </a:rPr>
              <a:t>como meio de transportar esses grandiosos e pesados </a:t>
            </a:r>
            <a:r>
              <a:rPr lang="pt-PT" sz="2000" dirty="0" smtClean="0">
                <a:effectLst/>
                <a:latin typeface="Jannah"/>
                <a:ea typeface="Times New Roman" panose="02020603050405020304" pitchFamily="18" charset="0"/>
                <a:cs typeface="Jannah"/>
              </a:rPr>
              <a:t>blocos. Estudos </a:t>
            </a:r>
            <a:r>
              <a:rPr lang="pt-PT" sz="2000" dirty="0">
                <a:effectLst/>
                <a:latin typeface="Jannah"/>
                <a:ea typeface="Times New Roman" panose="02020603050405020304" pitchFamily="18" charset="0"/>
                <a:cs typeface="Jannah"/>
              </a:rPr>
              <a:t>revelam a possibilidade do uso de trenós de madeira puxados por cordas para promover o transporte dessas pedras em terra firme até o local da </a:t>
            </a:r>
            <a:r>
              <a:rPr lang="pt-PT" sz="2000" dirty="0" smtClean="0">
                <a:effectLst/>
                <a:latin typeface="Jannah"/>
                <a:ea typeface="Times New Roman" panose="02020603050405020304" pitchFamily="18" charset="0"/>
                <a:cs typeface="Jannah"/>
              </a:rPr>
              <a:t>construção. </a:t>
            </a:r>
            <a:r>
              <a:rPr lang="pt-PT" sz="2000" dirty="0">
                <a:effectLst/>
                <a:latin typeface="Jannah"/>
                <a:ea typeface="Times New Roman" panose="02020603050405020304" pitchFamily="18" charset="0"/>
                <a:cs typeface="Jannah"/>
              </a:rPr>
              <a:t>Por fim, para erguer essas </a:t>
            </a:r>
            <a:r>
              <a:rPr lang="pt-PT" sz="2000" dirty="0" smtClean="0">
                <a:effectLst/>
                <a:latin typeface="Jannah"/>
                <a:ea typeface="Times New Roman" panose="02020603050405020304" pitchFamily="18" charset="0"/>
                <a:cs typeface="Jannah"/>
              </a:rPr>
              <a:t>sumptuosas </a:t>
            </a:r>
            <a:r>
              <a:rPr lang="pt-PT" sz="2000" dirty="0">
                <a:effectLst/>
                <a:latin typeface="Jannah"/>
                <a:ea typeface="Times New Roman" panose="02020603050405020304" pitchFamily="18" charset="0"/>
                <a:cs typeface="Jannah"/>
              </a:rPr>
              <a:t>rochas, acredita-se que a civilização egípcia </a:t>
            </a:r>
            <a:r>
              <a:rPr lang="pt-PT" sz="2000" dirty="0" smtClean="0">
                <a:effectLst/>
                <a:latin typeface="Jannah"/>
                <a:ea typeface="Times New Roman" panose="02020603050405020304" pitchFamily="18" charset="0"/>
                <a:cs typeface="Jannah"/>
              </a:rPr>
              <a:t>utilizava rampas </a:t>
            </a:r>
            <a:r>
              <a:rPr lang="pt-PT" sz="2000" dirty="0">
                <a:effectLst/>
                <a:latin typeface="Jannah"/>
                <a:ea typeface="Times New Roman" panose="02020603050405020304" pitchFamily="18" charset="0"/>
                <a:cs typeface="Jannah"/>
              </a:rPr>
              <a:t>internas e externas às pirâmides, tornando assim possível atingir alturas majestosas</a:t>
            </a:r>
            <a:r>
              <a:rPr lang="pt-PT" sz="1600" dirty="0">
                <a:effectLst/>
                <a:latin typeface="Jannah"/>
                <a:ea typeface="Times New Roman" panose="02020603050405020304" pitchFamily="18" charset="0"/>
                <a:cs typeface="Jannah"/>
              </a:rPr>
              <a:t>.</a:t>
            </a:r>
            <a:endParaRPr lang="pt-PT" sz="1600" dirty="0">
              <a:effectLst/>
              <a:latin typeface="Jannah" panose="020B0604020202020204" charset="-78"/>
              <a:ea typeface="Calibri" panose="020F0502020204030204" pitchFamily="34" charset="0"/>
              <a:cs typeface="Jannah" panose="020B0604020202020204" charset="-78"/>
            </a:endParaRPr>
          </a:p>
        </p:txBody>
      </p:sp>
      <p:sp>
        <p:nvSpPr>
          <p:cNvPr id="6" name="Rectangle 6">
            <a:extLst>
              <a:ext uri="{FF2B5EF4-FFF2-40B4-BE49-F238E27FC236}">
                <a16:creationId xmlns:a16="http://schemas.microsoft.com/office/drawing/2014/main" xmlns="" id="{783437A0-7314-49D0-450E-4CC76B19489F}"/>
              </a:ext>
            </a:extLst>
          </p:cNvPr>
          <p:cNvSpPr>
            <a:spLocks noChangeArrowheads="1"/>
          </p:cNvSpPr>
          <p:nvPr/>
        </p:nvSpPr>
        <p:spPr bwMode="auto">
          <a:xfrm>
            <a:off x="0" y="0"/>
            <a:ext cx="1828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pt-PT"/>
          </a:p>
        </p:txBody>
      </p:sp>
      <p:sp>
        <p:nvSpPr>
          <p:cNvPr id="9" name="Rectangle 7">
            <a:extLst>
              <a:ext uri="{FF2B5EF4-FFF2-40B4-BE49-F238E27FC236}">
                <a16:creationId xmlns:a16="http://schemas.microsoft.com/office/drawing/2014/main" xmlns="" id="{76621030-259A-ABEE-9060-36C3CE87C209}"/>
              </a:ext>
            </a:extLst>
          </p:cNvPr>
          <p:cNvSpPr>
            <a:spLocks noChangeArrowheads="1"/>
          </p:cNvSpPr>
          <p:nvPr/>
        </p:nvSpPr>
        <p:spPr bwMode="auto">
          <a:xfrm>
            <a:off x="9188457" y="6427586"/>
            <a:ext cx="7924800" cy="19133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a:spcAft>
                <a:spcPts val="1000"/>
              </a:spcAft>
            </a:pPr>
            <a:r>
              <a:rPr lang="pt-PT" sz="2200" b="1" dirty="0" err="1">
                <a:effectLst/>
                <a:latin typeface="Jannah"/>
                <a:ea typeface="Calibri" panose="020F0502020204030204" pitchFamily="34" charset="0"/>
                <a:cs typeface="Jannah"/>
              </a:rPr>
              <a:t>Angkor</a:t>
            </a:r>
            <a:r>
              <a:rPr lang="pt-PT" sz="2200" dirty="0">
                <a:latin typeface="Jannah"/>
                <a:ea typeface="Calibri" panose="020F0502020204030204" pitchFamily="34" charset="0"/>
                <a:cs typeface="Jannah"/>
              </a:rPr>
              <a:t> - l</a:t>
            </a:r>
            <a:r>
              <a:rPr lang="pt-PT" sz="2200" dirty="0">
                <a:effectLst/>
                <a:latin typeface="Jannah"/>
                <a:ea typeface="Calibri" panose="020F0502020204030204" pitchFamily="34" charset="0"/>
                <a:cs typeface="Jannah"/>
              </a:rPr>
              <a:t>iteralmente capital, também conhecida como </a:t>
            </a:r>
            <a:r>
              <a:rPr lang="pt-PT" sz="2200" dirty="0" err="1" smtClean="0">
                <a:effectLst/>
                <a:latin typeface="Jannah"/>
                <a:ea typeface="Calibri" panose="020F0502020204030204" pitchFamily="34" charset="0"/>
                <a:cs typeface="Jannah"/>
              </a:rPr>
              <a:t>Yasodharapura</a:t>
            </a:r>
            <a:r>
              <a:rPr lang="pt-PT" sz="2200" dirty="0" smtClean="0">
                <a:effectLst/>
                <a:latin typeface="Jannah"/>
                <a:ea typeface="Calibri" panose="020F0502020204030204" pitchFamily="34" charset="0"/>
                <a:cs typeface="Jannah"/>
              </a:rPr>
              <a:t>, </a:t>
            </a:r>
            <a:r>
              <a:rPr lang="pt-PT" sz="2200" dirty="0">
                <a:effectLst/>
                <a:latin typeface="Jannah"/>
                <a:ea typeface="Calibri" panose="020F0502020204030204" pitchFamily="34" charset="0"/>
                <a:cs typeface="Jannah"/>
              </a:rPr>
              <a:t>foi a capital do Império </a:t>
            </a:r>
            <a:r>
              <a:rPr lang="pt-PT" sz="2200" dirty="0" err="1">
                <a:effectLst/>
                <a:latin typeface="Jannah"/>
                <a:ea typeface="Calibri" panose="020F0502020204030204" pitchFamily="34" charset="0"/>
                <a:cs typeface="Jannah"/>
              </a:rPr>
              <a:t>Khmer</a:t>
            </a:r>
            <a:r>
              <a:rPr lang="pt-PT" sz="2200" dirty="0">
                <a:effectLst/>
                <a:latin typeface="Jannah"/>
                <a:ea typeface="Calibri" panose="020F0502020204030204" pitchFamily="34" charset="0"/>
                <a:cs typeface="Jannah"/>
              </a:rPr>
              <a:t>.</a:t>
            </a:r>
          </a:p>
          <a:p>
            <a:pPr algn="ctr">
              <a:spcAft>
                <a:spcPts val="1000"/>
              </a:spcAft>
            </a:pPr>
            <a:r>
              <a:rPr lang="pt-PT" sz="2200" dirty="0">
                <a:latin typeface="Jannah"/>
                <a:ea typeface="Calibri" panose="020F0502020204030204" pitchFamily="34" charset="0"/>
                <a:cs typeface="Jannah"/>
              </a:rPr>
              <a:t> </a:t>
            </a:r>
            <a:r>
              <a:rPr lang="pt-PT" sz="2200" dirty="0">
                <a:effectLst/>
                <a:latin typeface="Jannah"/>
                <a:ea typeface="Calibri" panose="020F0502020204030204" pitchFamily="34" charset="0"/>
                <a:cs typeface="Jannah"/>
              </a:rPr>
              <a:t>A cidade e o império floresceram aproximadamente entre os séculos IX e XV. A cidade abriga o magnífico </a:t>
            </a:r>
            <a:r>
              <a:rPr lang="pt-PT" sz="2200" dirty="0" err="1">
                <a:effectLst/>
                <a:latin typeface="Jannah"/>
                <a:ea typeface="Calibri" panose="020F0502020204030204" pitchFamily="34" charset="0"/>
                <a:cs typeface="Jannah"/>
              </a:rPr>
              <a:t>Angkor</a:t>
            </a:r>
            <a:r>
              <a:rPr lang="pt-PT" sz="2200" dirty="0">
                <a:effectLst/>
                <a:latin typeface="Jannah"/>
                <a:ea typeface="Calibri" panose="020F0502020204030204" pitchFamily="34" charset="0"/>
                <a:cs typeface="Jannah"/>
              </a:rPr>
              <a:t> </a:t>
            </a:r>
            <a:r>
              <a:rPr lang="pt-PT" sz="2200" dirty="0" err="1">
                <a:effectLst/>
                <a:latin typeface="Jannah"/>
                <a:ea typeface="Calibri" panose="020F0502020204030204" pitchFamily="34" charset="0"/>
                <a:cs typeface="Jannah"/>
              </a:rPr>
              <a:t>Wat</a:t>
            </a:r>
            <a:r>
              <a:rPr lang="pt-PT" sz="2200" dirty="0">
                <a:effectLst/>
                <a:latin typeface="Jannah"/>
                <a:ea typeface="Calibri" panose="020F0502020204030204" pitchFamily="34" charset="0"/>
                <a:cs typeface="Jannah"/>
              </a:rPr>
              <a:t>, uma das atrações turísticas mais populares do Camboja.</a:t>
            </a:r>
          </a:p>
        </p:txBody>
      </p:sp>
      <p:sp>
        <p:nvSpPr>
          <p:cNvPr id="11" name="Rectangle 4">
            <a:extLst>
              <a:ext uri="{FF2B5EF4-FFF2-40B4-BE49-F238E27FC236}">
                <a16:creationId xmlns:a16="http://schemas.microsoft.com/office/drawing/2014/main" xmlns="" id="{9EC8F416-EE13-D37A-D6A0-6C83DE0897A9}"/>
              </a:ext>
            </a:extLst>
          </p:cNvPr>
          <p:cNvSpPr>
            <a:spLocks noChangeArrowheads="1"/>
          </p:cNvSpPr>
          <p:nvPr/>
        </p:nvSpPr>
        <p:spPr bwMode="auto">
          <a:xfrm>
            <a:off x="0" y="0"/>
            <a:ext cx="1828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pt-PT"/>
          </a:p>
        </p:txBody>
      </p:sp>
      <p:sp>
        <p:nvSpPr>
          <p:cNvPr id="12" name="Rectangle 5">
            <a:extLst>
              <a:ext uri="{FF2B5EF4-FFF2-40B4-BE49-F238E27FC236}">
                <a16:creationId xmlns:a16="http://schemas.microsoft.com/office/drawing/2014/main" xmlns="" id="{2F65682E-5BAA-97A8-E05F-8EF2D100A8E3}"/>
              </a:ext>
            </a:extLst>
          </p:cNvPr>
          <p:cNvSpPr>
            <a:spLocks noChangeArrowheads="1"/>
          </p:cNvSpPr>
          <p:nvPr/>
        </p:nvSpPr>
        <p:spPr bwMode="auto">
          <a:xfrm>
            <a:off x="0" y="1990725"/>
            <a:ext cx="18288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pt-PT" altLang="pt-PT"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pt-PT" altLang="pt-PT" sz="1800" b="0" i="0" u="none" strike="noStrike" cap="none" normalizeH="0" baseline="0">
              <a:ln>
                <a:noFill/>
              </a:ln>
              <a:solidFill>
                <a:schemeClr val="tx1"/>
              </a:solidFill>
              <a:effectLst/>
              <a:latin typeface="Arial" panose="020B0604020202020204" pitchFamily="34" charset="0"/>
            </a:endParaRPr>
          </a:p>
        </p:txBody>
      </p:sp>
      <p:sp>
        <p:nvSpPr>
          <p:cNvPr id="13" name="Rectangle 6">
            <a:extLst>
              <a:ext uri="{FF2B5EF4-FFF2-40B4-BE49-F238E27FC236}">
                <a16:creationId xmlns:a16="http://schemas.microsoft.com/office/drawing/2014/main" xmlns="" id="{C007D0F0-5A90-460F-8C1D-356DCF14F655}"/>
              </a:ext>
            </a:extLst>
          </p:cNvPr>
          <p:cNvSpPr>
            <a:spLocks noChangeArrowheads="1"/>
          </p:cNvSpPr>
          <p:nvPr/>
        </p:nvSpPr>
        <p:spPr bwMode="auto">
          <a:xfrm>
            <a:off x="0" y="3381375"/>
            <a:ext cx="18288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pt-PT" altLang="pt-PT"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pt-PT" altLang="pt-PT" sz="1800" b="0" i="0" u="none" strike="noStrike" cap="none" normalizeH="0" baseline="0">
              <a:ln>
                <a:noFill/>
              </a:ln>
              <a:solidFill>
                <a:schemeClr val="tx1"/>
              </a:solidFill>
              <a:effectLst/>
              <a:latin typeface="Arial" panose="020B0604020202020204" pitchFamily="34" charset="0"/>
            </a:endParaRPr>
          </a:p>
        </p:txBody>
      </p:sp>
      <p:pic>
        <p:nvPicPr>
          <p:cNvPr id="17" name="Imagem 16" descr="Resultado de imagem para angkor">
            <a:extLst>
              <a:ext uri="{FF2B5EF4-FFF2-40B4-BE49-F238E27FC236}">
                <a16:creationId xmlns:a16="http://schemas.microsoft.com/office/drawing/2014/main" xmlns="" id="{6AB40ADD-57EA-1B44-4D8E-D748088FEE8D}"/>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9677400" y="4061143"/>
            <a:ext cx="3314700" cy="2193290"/>
          </a:xfrm>
          <a:prstGeom prst="rect">
            <a:avLst/>
          </a:prstGeom>
          <a:noFill/>
          <a:ln>
            <a:noFill/>
          </a:ln>
        </p:spPr>
      </p:pic>
      <p:pic>
        <p:nvPicPr>
          <p:cNvPr id="18" name="Imagem 17" descr="Combodia Holidays| Angkor Wat temple|Tours to Combodia| Tourist ...">
            <a:extLst>
              <a:ext uri="{FF2B5EF4-FFF2-40B4-BE49-F238E27FC236}">
                <a16:creationId xmlns:a16="http://schemas.microsoft.com/office/drawing/2014/main" xmlns="" id="{4E442B67-5E32-3E2E-BF75-5DD7012E0667}"/>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4259432" y="4274313"/>
            <a:ext cx="3314700" cy="1856105"/>
          </a:xfrm>
          <a:prstGeom prst="rect">
            <a:avLst/>
          </a:prstGeom>
          <a:noFill/>
          <a:ln>
            <a:noFill/>
          </a:ln>
        </p:spPr>
      </p:pic>
      <p:pic>
        <p:nvPicPr>
          <p:cNvPr id="19" name="Imagem 18" descr="Angkor Wat">
            <a:extLst>
              <a:ext uri="{FF2B5EF4-FFF2-40B4-BE49-F238E27FC236}">
                <a16:creationId xmlns:a16="http://schemas.microsoft.com/office/drawing/2014/main" xmlns="" id="{9CF8A26D-9D8A-5B54-50A8-A8FD47AC7591}"/>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1887200" y="1601917"/>
            <a:ext cx="3312795" cy="2209800"/>
          </a:xfrm>
          <a:prstGeom prst="rect">
            <a:avLst/>
          </a:prstGeom>
          <a:noFill/>
          <a:ln>
            <a:noFill/>
          </a:ln>
        </p:spPr>
      </p:pic>
      <p:sp>
        <p:nvSpPr>
          <p:cNvPr id="20" name="Freeform 3"/>
          <p:cNvSpPr/>
          <p:nvPr/>
        </p:nvSpPr>
        <p:spPr>
          <a:xfrm>
            <a:off x="6534996" y="9715500"/>
            <a:ext cx="5218007" cy="265644"/>
          </a:xfrm>
          <a:custGeom>
            <a:avLst/>
            <a:gdLst/>
            <a:ahLst/>
            <a:cxnLst/>
            <a:rect l="l" t="t" r="r" b="b"/>
            <a:pathLst>
              <a:path w="5218007" h="265644">
                <a:moveTo>
                  <a:pt x="0" y="0"/>
                </a:moveTo>
                <a:lnTo>
                  <a:pt x="5218008" y="0"/>
                </a:lnTo>
                <a:lnTo>
                  <a:pt x="5218008" y="265644"/>
                </a:lnTo>
                <a:lnTo>
                  <a:pt x="0" y="265644"/>
                </a:lnTo>
                <a:lnTo>
                  <a:pt x="0" y="0"/>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pt-PT" dirty="0"/>
          </a:p>
        </p:txBody>
      </p:sp>
      <p:pic>
        <p:nvPicPr>
          <p:cNvPr id="1030" name="Picture 6" descr="Pirâmides de Gizé - O que são, história, como surgiram e curiosidades">
            <a:extLst>
              <a:ext uri="{FF2B5EF4-FFF2-40B4-BE49-F238E27FC236}">
                <a16:creationId xmlns:a16="http://schemas.microsoft.com/office/drawing/2014/main" xmlns="" id="{4AF6876C-D240-BC9A-A2DB-892F1C6D3A03}"/>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62287" y="1601917"/>
            <a:ext cx="3581400" cy="2014538"/>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Pirâmides de Gizé: Todas as curiosidades">
            <a:extLst>
              <a:ext uri="{FF2B5EF4-FFF2-40B4-BE49-F238E27FC236}">
                <a16:creationId xmlns:a16="http://schemas.microsoft.com/office/drawing/2014/main" xmlns="" id="{1727C014-66A8-3530-911A-D4D54ECB8B34}"/>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857840" y="1831770"/>
            <a:ext cx="3354312" cy="18868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0614418"/>
      </p:ext>
    </p:extLst>
  </p:cSld>
  <p:clrMapOvr>
    <a:masterClrMapping/>
  </p:clrMapOvr>
  <mc:AlternateContent xmlns:mc="http://schemas.openxmlformats.org/markup-compatibility/2006" xmlns:p14="http://schemas.microsoft.com/office/powerpoint/2010/main">
    <mc:Choice Requires="p14">
      <p:transition spd="slow" p14:dur="2000" advClick="0" advTm="5000">
        <p14:switch dir="r"/>
      </p:transition>
    </mc:Choice>
    <mc:Fallback xmlns="">
      <p:transition spd="slow" advClick="0" advTm="5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10387" b="10387"/>
          <a:stretch>
            <a:fillRect/>
          </a:stretch>
        </p:blipFill>
        <p:spPr>
          <a:xfrm>
            <a:off x="-1" y="0"/>
            <a:ext cx="18288000" cy="10287000"/>
          </a:xfrm>
          <a:prstGeom prst="rect">
            <a:avLst/>
          </a:prstGeom>
        </p:spPr>
      </p:pic>
      <p:sp>
        <p:nvSpPr>
          <p:cNvPr id="3" name="Freeform 3"/>
          <p:cNvSpPr/>
          <p:nvPr/>
        </p:nvSpPr>
        <p:spPr>
          <a:xfrm>
            <a:off x="6534996" y="9715500"/>
            <a:ext cx="5218007" cy="265644"/>
          </a:xfrm>
          <a:custGeom>
            <a:avLst/>
            <a:gdLst/>
            <a:ahLst/>
            <a:cxnLst/>
            <a:rect l="l" t="t" r="r" b="b"/>
            <a:pathLst>
              <a:path w="5218007" h="265644">
                <a:moveTo>
                  <a:pt x="0" y="0"/>
                </a:moveTo>
                <a:lnTo>
                  <a:pt x="5218008" y="0"/>
                </a:lnTo>
                <a:lnTo>
                  <a:pt x="5218008" y="265644"/>
                </a:lnTo>
                <a:lnTo>
                  <a:pt x="0" y="265644"/>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txBody>
          <a:bodyPr/>
          <a:lstStyle/>
          <a:p>
            <a:endParaRPr lang="pt-PT" dirty="0"/>
          </a:p>
        </p:txBody>
      </p:sp>
      <p:sp>
        <p:nvSpPr>
          <p:cNvPr id="8" name="TextBox 8"/>
          <p:cNvSpPr txBox="1"/>
          <p:nvPr/>
        </p:nvSpPr>
        <p:spPr>
          <a:xfrm>
            <a:off x="2612367" y="226153"/>
            <a:ext cx="12408226" cy="615553"/>
          </a:xfrm>
          <a:prstGeom prst="rect">
            <a:avLst/>
          </a:prstGeom>
        </p:spPr>
        <p:txBody>
          <a:bodyPr wrap="square" lIns="0" tIns="0" rIns="0" bIns="0" rtlCol="0" anchor="t">
            <a:spAutoFit/>
          </a:bodyPr>
          <a:lstStyle/>
          <a:p>
            <a:pPr algn="ctr">
              <a:lnSpc>
                <a:spcPts val="4783"/>
              </a:lnSpc>
            </a:pPr>
            <a:r>
              <a:rPr lang="pt-PT" sz="4800" dirty="0">
                <a:latin typeface="Jannah"/>
                <a:cs typeface="Jannah"/>
              </a:rPr>
              <a:t> Património Cultural </a:t>
            </a:r>
            <a:r>
              <a:rPr lang="pt-PT" sz="4800" dirty="0" smtClean="0">
                <a:latin typeface="Jannah"/>
                <a:cs typeface="Jannah"/>
              </a:rPr>
              <a:t>Material </a:t>
            </a:r>
            <a:r>
              <a:rPr lang="pt-PT" sz="4800" dirty="0">
                <a:latin typeface="Jannah"/>
                <a:cs typeface="Jannah"/>
              </a:rPr>
              <a:t>da Humanidade</a:t>
            </a:r>
            <a:endParaRPr lang="pt-PT" sz="4800" dirty="0">
              <a:solidFill>
                <a:srgbClr val="000000"/>
              </a:solidFill>
              <a:latin typeface="Jannah"/>
              <a:cs typeface="Jannah"/>
            </a:endParaRPr>
          </a:p>
        </p:txBody>
      </p:sp>
      <p:sp>
        <p:nvSpPr>
          <p:cNvPr id="4" name="Rectangle 2">
            <a:extLst>
              <a:ext uri="{FF2B5EF4-FFF2-40B4-BE49-F238E27FC236}">
                <a16:creationId xmlns:a16="http://schemas.microsoft.com/office/drawing/2014/main" xmlns="" id="{95AA1FA5-0EEB-3766-04DB-7A9E89637E8B}"/>
              </a:ext>
            </a:extLst>
          </p:cNvPr>
          <p:cNvSpPr>
            <a:spLocks noChangeArrowheads="1"/>
          </p:cNvSpPr>
          <p:nvPr/>
        </p:nvSpPr>
        <p:spPr bwMode="auto">
          <a:xfrm>
            <a:off x="0" y="0"/>
            <a:ext cx="1828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pt-PT"/>
          </a:p>
        </p:txBody>
      </p:sp>
      <p:sp>
        <p:nvSpPr>
          <p:cNvPr id="5" name="Rectangle 3">
            <a:extLst>
              <a:ext uri="{FF2B5EF4-FFF2-40B4-BE49-F238E27FC236}">
                <a16:creationId xmlns:a16="http://schemas.microsoft.com/office/drawing/2014/main" xmlns="" id="{2B2386F5-29D4-83CA-72C7-D065E3784F2C}"/>
              </a:ext>
            </a:extLst>
          </p:cNvPr>
          <p:cNvSpPr>
            <a:spLocks noChangeArrowheads="1"/>
          </p:cNvSpPr>
          <p:nvPr/>
        </p:nvSpPr>
        <p:spPr bwMode="auto">
          <a:xfrm>
            <a:off x="489796" y="5701654"/>
            <a:ext cx="6019800" cy="32162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a:spcAft>
                <a:spcPts val="1000"/>
              </a:spcAft>
            </a:pPr>
            <a:r>
              <a:rPr lang="pt-PT" sz="2000" b="1" dirty="0">
                <a:effectLst/>
                <a:latin typeface="Jannah"/>
                <a:ea typeface="Calibri" panose="020F0502020204030204" pitchFamily="34" charset="0"/>
                <a:cs typeface="Jannah"/>
              </a:rPr>
              <a:t>Minas de Sal Reais </a:t>
            </a:r>
            <a:r>
              <a:rPr lang="pt-PT" sz="2000" dirty="0">
                <a:effectLst/>
                <a:latin typeface="Jannah"/>
                <a:ea typeface="Calibri" panose="020F0502020204030204" pitchFamily="34" charset="0"/>
                <a:cs typeface="Jannah"/>
              </a:rPr>
              <a:t>de </a:t>
            </a:r>
            <a:r>
              <a:rPr lang="pt-PT" sz="2000" dirty="0" err="1">
                <a:effectLst/>
                <a:latin typeface="Jannah"/>
                <a:ea typeface="Calibri" panose="020F0502020204030204" pitchFamily="34" charset="0"/>
                <a:cs typeface="Jannah"/>
              </a:rPr>
              <a:t>Wieliczka</a:t>
            </a:r>
            <a:r>
              <a:rPr lang="pt-PT" sz="2000" dirty="0">
                <a:effectLst/>
                <a:latin typeface="Jannah"/>
                <a:ea typeface="Calibri" panose="020F0502020204030204" pitchFamily="34" charset="0"/>
                <a:cs typeface="Jannah"/>
              </a:rPr>
              <a:t> e </a:t>
            </a:r>
            <a:r>
              <a:rPr lang="pt-PT" sz="2000" dirty="0" err="1" smtClean="0">
                <a:effectLst/>
                <a:latin typeface="Jannah"/>
                <a:ea typeface="Calibri" panose="020F0502020204030204" pitchFamily="34" charset="0"/>
                <a:cs typeface="Jannah"/>
              </a:rPr>
              <a:t>Bochnia</a:t>
            </a:r>
            <a:r>
              <a:rPr lang="pt-PT" sz="2000" dirty="0" smtClean="0">
                <a:effectLst/>
                <a:latin typeface="Jannah"/>
                <a:ea typeface="Calibri" panose="020F0502020204030204" pitchFamily="34" charset="0"/>
                <a:cs typeface="Jannah"/>
              </a:rPr>
              <a:t>.</a:t>
            </a:r>
          </a:p>
          <a:p>
            <a:pPr algn="ctr">
              <a:spcAft>
                <a:spcPts val="1000"/>
              </a:spcAft>
            </a:pPr>
            <a:r>
              <a:rPr lang="pt-PT" sz="2000" dirty="0" smtClean="0">
                <a:effectLst/>
                <a:latin typeface="Jannah"/>
                <a:ea typeface="Calibri" panose="020F0502020204030204" pitchFamily="34" charset="0"/>
                <a:cs typeface="Jannah"/>
              </a:rPr>
              <a:t>A </a:t>
            </a:r>
            <a:r>
              <a:rPr lang="pt-PT" sz="2000" dirty="0">
                <a:effectLst/>
                <a:latin typeface="Jannah"/>
                <a:ea typeface="Calibri" panose="020F0502020204030204" pitchFamily="34" charset="0"/>
                <a:cs typeface="Jannah"/>
              </a:rPr>
              <a:t>Mina de Sal de </a:t>
            </a:r>
            <a:r>
              <a:rPr lang="pt-PT" sz="2000" dirty="0" err="1">
                <a:effectLst/>
                <a:latin typeface="Jannah"/>
                <a:ea typeface="Calibri" panose="020F0502020204030204" pitchFamily="34" charset="0"/>
                <a:cs typeface="Jannah"/>
              </a:rPr>
              <a:t>Wieliczka</a:t>
            </a:r>
            <a:r>
              <a:rPr lang="pt-PT" sz="2000" dirty="0">
                <a:effectLst/>
                <a:latin typeface="Jannah"/>
                <a:ea typeface="Calibri" panose="020F0502020204030204" pitchFamily="34" charset="0"/>
                <a:cs typeface="Jannah"/>
              </a:rPr>
              <a:t> foi inscrita na lista do </a:t>
            </a:r>
            <a:r>
              <a:rPr lang="pt-PT" sz="2000" dirty="0">
                <a:latin typeface="Jannah"/>
                <a:ea typeface="Calibri" panose="020F0502020204030204" pitchFamily="34" charset="0"/>
                <a:cs typeface="Jannah"/>
              </a:rPr>
              <a:t>Património</a:t>
            </a:r>
            <a:r>
              <a:rPr lang="pt-PT" sz="2000" dirty="0">
                <a:effectLst/>
                <a:latin typeface="Jannah"/>
                <a:ea typeface="Calibri" panose="020F0502020204030204" pitchFamily="34" charset="0"/>
                <a:cs typeface="Jannah"/>
              </a:rPr>
              <a:t> Mundial da UNESCO em 1987 como segundo monumento </a:t>
            </a:r>
            <a:r>
              <a:rPr lang="pt-PT" sz="2000" dirty="0" smtClean="0">
                <a:effectLst/>
                <a:latin typeface="Jannah"/>
                <a:ea typeface="Calibri" panose="020F0502020204030204" pitchFamily="34" charset="0"/>
                <a:cs typeface="Jannah"/>
              </a:rPr>
              <a:t>polaco. </a:t>
            </a:r>
            <a:r>
              <a:rPr lang="pt-PT" sz="2000" dirty="0">
                <a:effectLst/>
                <a:latin typeface="Jannah"/>
                <a:ea typeface="Calibri" panose="020F0502020204030204" pitchFamily="34" charset="0"/>
                <a:cs typeface="Jannah"/>
              </a:rPr>
              <a:t>É a mais antiga empresa que opera no mundo.</a:t>
            </a:r>
          </a:p>
          <a:p>
            <a:pPr algn="ctr">
              <a:spcAft>
                <a:spcPts val="1000"/>
              </a:spcAft>
            </a:pPr>
            <a:r>
              <a:rPr lang="pt-PT" sz="2000" dirty="0">
                <a:effectLst/>
                <a:latin typeface="Jannah" panose="020B0604020202020204" charset="-78"/>
                <a:ea typeface="Calibri" panose="020F0502020204030204" pitchFamily="34" charset="0"/>
                <a:cs typeface="Jannah" panose="020B0604020202020204" charset="-78"/>
              </a:rPr>
              <a:t> O sal </a:t>
            </a:r>
            <a:r>
              <a:rPr lang="pt-PT" sz="2000" dirty="0" smtClean="0">
                <a:effectLst/>
                <a:latin typeface="Jannah" panose="020B0604020202020204" charset="-78"/>
                <a:ea typeface="Calibri" panose="020F0502020204030204" pitchFamily="34" charset="0"/>
                <a:cs typeface="Jannah" panose="020B0604020202020204" charset="-78"/>
              </a:rPr>
              <a:t>tem vindo a </a:t>
            </a:r>
            <a:r>
              <a:rPr lang="pt-PT" sz="2000" dirty="0">
                <a:latin typeface="Jannah" panose="020B0604020202020204" charset="-78"/>
                <a:ea typeface="Calibri" panose="020F0502020204030204" pitchFamily="34" charset="0"/>
                <a:cs typeface="Jannah" panose="020B0604020202020204" charset="-78"/>
              </a:rPr>
              <a:t>ser extraído continuamente </a:t>
            </a:r>
            <a:r>
              <a:rPr lang="pt-PT" sz="2000" dirty="0" smtClean="0">
                <a:latin typeface="Jannah" panose="020B0604020202020204" charset="-78"/>
                <a:ea typeface="Calibri" panose="020F0502020204030204" pitchFamily="34" charset="0"/>
                <a:cs typeface="Jannah" panose="020B0604020202020204" charset="-78"/>
              </a:rPr>
              <a:t>desde </a:t>
            </a:r>
            <a:r>
              <a:rPr lang="pt-PT" sz="2000" dirty="0" smtClean="0">
                <a:effectLst/>
                <a:latin typeface="Jannah" panose="020B0604020202020204" charset="-78"/>
                <a:ea typeface="Calibri" panose="020F0502020204030204" pitchFamily="34" charset="0"/>
                <a:cs typeface="Jannah" panose="020B0604020202020204" charset="-78"/>
              </a:rPr>
              <a:t>o </a:t>
            </a:r>
            <a:r>
              <a:rPr lang="pt-PT" sz="2000" dirty="0">
                <a:effectLst/>
                <a:latin typeface="Jannah" panose="020B0604020202020204" charset="-78"/>
                <a:ea typeface="Calibri" panose="020F0502020204030204" pitchFamily="34" charset="0"/>
                <a:cs typeface="Jannah" panose="020B0604020202020204" charset="-78"/>
              </a:rPr>
              <a:t>século XIII. A mina tem 9 níveis que se encontram de 64 a 327 metros debaixo da terra.</a:t>
            </a:r>
          </a:p>
          <a:p>
            <a:pPr algn="just">
              <a:spcAft>
                <a:spcPts val="1000"/>
              </a:spcAft>
            </a:pPr>
            <a:endParaRPr lang="pt-PT" sz="1800" dirty="0">
              <a:effectLst/>
              <a:latin typeface="Jannah" panose="020B0604020202020204" charset="-78"/>
              <a:ea typeface="Calibri" panose="020F0502020204030204" pitchFamily="34" charset="0"/>
              <a:cs typeface="Jannah" panose="020B0604020202020204" charset="-78"/>
            </a:endParaRPr>
          </a:p>
        </p:txBody>
      </p:sp>
      <p:sp>
        <p:nvSpPr>
          <p:cNvPr id="6" name="Rectangle 6">
            <a:extLst>
              <a:ext uri="{FF2B5EF4-FFF2-40B4-BE49-F238E27FC236}">
                <a16:creationId xmlns:a16="http://schemas.microsoft.com/office/drawing/2014/main" xmlns="" id="{783437A0-7314-49D0-450E-4CC76B19489F}"/>
              </a:ext>
            </a:extLst>
          </p:cNvPr>
          <p:cNvSpPr>
            <a:spLocks noChangeArrowheads="1"/>
          </p:cNvSpPr>
          <p:nvPr/>
        </p:nvSpPr>
        <p:spPr bwMode="auto">
          <a:xfrm>
            <a:off x="0" y="0"/>
            <a:ext cx="1828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pt-PT"/>
          </a:p>
        </p:txBody>
      </p:sp>
      <p:sp>
        <p:nvSpPr>
          <p:cNvPr id="9" name="Rectangle 7">
            <a:extLst>
              <a:ext uri="{FF2B5EF4-FFF2-40B4-BE49-F238E27FC236}">
                <a16:creationId xmlns:a16="http://schemas.microsoft.com/office/drawing/2014/main" xmlns="" id="{76621030-259A-ABEE-9060-36C3CE87C209}"/>
              </a:ext>
            </a:extLst>
          </p:cNvPr>
          <p:cNvSpPr>
            <a:spLocks noChangeArrowheads="1"/>
          </p:cNvSpPr>
          <p:nvPr/>
        </p:nvSpPr>
        <p:spPr bwMode="auto">
          <a:xfrm>
            <a:off x="9136332" y="6020228"/>
            <a:ext cx="7924800" cy="26827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a:spcAft>
                <a:spcPts val="1000"/>
              </a:spcAft>
            </a:pPr>
            <a:r>
              <a:rPr lang="pt-PT" sz="2000" b="1" dirty="0" err="1">
                <a:effectLst/>
                <a:latin typeface="Jannah" panose="020B0604020202020204" charset="-78"/>
                <a:ea typeface="Calibri" panose="020F0502020204030204" pitchFamily="34" charset="0"/>
                <a:cs typeface="Jannah" panose="020B0604020202020204" charset="-78"/>
              </a:rPr>
              <a:t>Uxmal</a:t>
            </a:r>
            <a:r>
              <a:rPr lang="pt-PT" sz="2000" b="1" dirty="0">
                <a:effectLst/>
                <a:latin typeface="Jannah" panose="020B0604020202020204" charset="-78"/>
                <a:ea typeface="Calibri" panose="020F0502020204030204" pitchFamily="34" charset="0"/>
                <a:cs typeface="Jannah" panose="020B0604020202020204" charset="-78"/>
              </a:rPr>
              <a:t> </a:t>
            </a:r>
            <a:r>
              <a:rPr lang="pt-PT" sz="2000" b="1" dirty="0">
                <a:latin typeface="Jannah" panose="020B0604020202020204" charset="-78"/>
                <a:ea typeface="Calibri" panose="020F0502020204030204" pitchFamily="34" charset="0"/>
                <a:cs typeface="Jannah" panose="020B0604020202020204" charset="-78"/>
              </a:rPr>
              <a:t>- </a:t>
            </a:r>
            <a:r>
              <a:rPr lang="pt-PT" sz="2000" dirty="0">
                <a:effectLst/>
                <a:latin typeface="Jannah" panose="020B0604020202020204" charset="-78"/>
                <a:ea typeface="Calibri" panose="020F0502020204030204" pitchFamily="34" charset="0"/>
                <a:cs typeface="Jannah" panose="020B0604020202020204" charset="-78"/>
              </a:rPr>
              <a:t>localiza-se na península de </a:t>
            </a:r>
            <a:r>
              <a:rPr lang="pt-PT" sz="2000" dirty="0" err="1">
                <a:effectLst/>
                <a:latin typeface="Jannah" panose="020B0604020202020204" charset="-78"/>
                <a:ea typeface="Calibri" panose="020F0502020204030204" pitchFamily="34" charset="0"/>
                <a:cs typeface="Jannah" panose="020B0604020202020204" charset="-78"/>
              </a:rPr>
              <a:t>Yucatán</a:t>
            </a:r>
            <a:r>
              <a:rPr lang="pt-PT" sz="2000" dirty="0">
                <a:effectLst/>
                <a:latin typeface="Jannah" panose="020B0604020202020204" charset="-78"/>
                <a:ea typeface="Calibri" panose="020F0502020204030204" pitchFamily="34" charset="0"/>
                <a:cs typeface="Jannah" panose="020B0604020202020204" charset="-78"/>
              </a:rPr>
              <a:t>, no México. Um dos mais conhecidos sítios arqueológicos maias, é considerada uma cidade </a:t>
            </a:r>
            <a:r>
              <a:rPr lang="pt-PT" sz="2000" dirty="0" err="1" smtClean="0">
                <a:effectLst/>
                <a:latin typeface="Jannah" panose="020B0604020202020204" charset="-78"/>
                <a:ea typeface="Calibri" panose="020F0502020204030204" pitchFamily="34" charset="0"/>
                <a:cs typeface="Jannah" panose="020B0604020202020204" charset="-78"/>
              </a:rPr>
              <a:t>característicade</a:t>
            </a:r>
            <a:r>
              <a:rPr lang="pt-PT" sz="2000" dirty="0" smtClean="0">
                <a:effectLst/>
                <a:latin typeface="Jannah" panose="020B0604020202020204" charset="-78"/>
                <a:ea typeface="Calibri" panose="020F0502020204030204" pitchFamily="34" charset="0"/>
                <a:cs typeface="Jannah" panose="020B0604020202020204" charset="-78"/>
              </a:rPr>
              <a:t> </a:t>
            </a:r>
            <a:r>
              <a:rPr lang="pt-PT" sz="2000" dirty="0">
                <a:effectLst/>
                <a:latin typeface="Jannah" panose="020B0604020202020204" charset="-78"/>
                <a:ea typeface="Calibri" panose="020F0502020204030204" pitchFamily="34" charset="0"/>
                <a:cs typeface="Jannah" panose="020B0604020202020204" charset="-78"/>
              </a:rPr>
              <a:t>seu povo. Com uma população estimada de cerca de 25.000 pessoas, foi uma das maiores cidades do </a:t>
            </a:r>
            <a:r>
              <a:rPr lang="pt-PT" sz="2000" dirty="0" err="1">
                <a:effectLst/>
                <a:latin typeface="Jannah" panose="020B0604020202020204" charset="-78"/>
                <a:ea typeface="Calibri" panose="020F0502020204030204" pitchFamily="34" charset="0"/>
                <a:cs typeface="Jannah" panose="020B0604020202020204" charset="-78"/>
              </a:rPr>
              <a:t>Yucatán</a:t>
            </a:r>
            <a:r>
              <a:rPr lang="pt-PT" sz="2000" dirty="0">
                <a:effectLst/>
                <a:latin typeface="Jannah" panose="020B0604020202020204" charset="-78"/>
                <a:ea typeface="Calibri" panose="020F0502020204030204" pitchFamily="34" charset="0"/>
                <a:cs typeface="Jannah" panose="020B0604020202020204" charset="-78"/>
              </a:rPr>
              <a:t>. A disposição dos edifícios, que datam entre 700 e 1000, revela </a:t>
            </a:r>
            <a:r>
              <a:rPr lang="pt-PT" sz="2000" dirty="0" smtClean="0">
                <a:effectLst/>
                <a:latin typeface="Jannah" panose="020B0604020202020204" charset="-78"/>
                <a:ea typeface="Calibri" panose="020F0502020204030204" pitchFamily="34" charset="0"/>
                <a:cs typeface="Jannah" panose="020B0604020202020204" charset="-78"/>
              </a:rPr>
              <a:t>um conhecimento relevante de </a:t>
            </a:r>
            <a:r>
              <a:rPr lang="pt-PT" sz="2000" dirty="0">
                <a:effectLst/>
                <a:latin typeface="Jannah" panose="020B0604020202020204" charset="-78"/>
                <a:ea typeface="Calibri" panose="020F0502020204030204" pitchFamily="34" charset="0"/>
                <a:cs typeface="Jannah" panose="020B0604020202020204" charset="-78"/>
              </a:rPr>
              <a:t>astronomia.</a:t>
            </a:r>
          </a:p>
          <a:p>
            <a:pPr algn="just">
              <a:spcAft>
                <a:spcPts val="1000"/>
              </a:spcAft>
            </a:pPr>
            <a:r>
              <a:rPr lang="pt-PT" sz="2000" dirty="0">
                <a:effectLst/>
                <a:latin typeface="Jannah" panose="020B0604020202020204" charset="-78"/>
                <a:ea typeface="Calibri" panose="020F0502020204030204" pitchFamily="34" charset="0"/>
                <a:cs typeface="Jannah" panose="020B0604020202020204" charset="-78"/>
              </a:rPr>
              <a:t>Entre os seus tesouros encontram-se a Pirâmide do Adivinho, uma estrutura de quase 40 metros de altura, e o Quadrilátero das Freiras.</a:t>
            </a:r>
          </a:p>
        </p:txBody>
      </p:sp>
      <p:sp>
        <p:nvSpPr>
          <p:cNvPr id="11" name="Rectangle 4">
            <a:extLst>
              <a:ext uri="{FF2B5EF4-FFF2-40B4-BE49-F238E27FC236}">
                <a16:creationId xmlns:a16="http://schemas.microsoft.com/office/drawing/2014/main" xmlns="" id="{9EC8F416-EE13-D37A-D6A0-6C83DE0897A9}"/>
              </a:ext>
            </a:extLst>
          </p:cNvPr>
          <p:cNvSpPr>
            <a:spLocks noChangeArrowheads="1"/>
          </p:cNvSpPr>
          <p:nvPr/>
        </p:nvSpPr>
        <p:spPr bwMode="auto">
          <a:xfrm>
            <a:off x="0" y="0"/>
            <a:ext cx="1828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pt-PT"/>
          </a:p>
        </p:txBody>
      </p:sp>
      <p:sp>
        <p:nvSpPr>
          <p:cNvPr id="12" name="Rectangle 5">
            <a:extLst>
              <a:ext uri="{FF2B5EF4-FFF2-40B4-BE49-F238E27FC236}">
                <a16:creationId xmlns:a16="http://schemas.microsoft.com/office/drawing/2014/main" xmlns="" id="{2F65682E-5BAA-97A8-E05F-8EF2D100A8E3}"/>
              </a:ext>
            </a:extLst>
          </p:cNvPr>
          <p:cNvSpPr>
            <a:spLocks noChangeArrowheads="1"/>
          </p:cNvSpPr>
          <p:nvPr/>
        </p:nvSpPr>
        <p:spPr bwMode="auto">
          <a:xfrm>
            <a:off x="0" y="1990725"/>
            <a:ext cx="18288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pt-PT" altLang="pt-PT"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pt-PT" altLang="pt-PT" sz="1800" b="0" i="0" u="none" strike="noStrike" cap="none" normalizeH="0" baseline="0">
              <a:ln>
                <a:noFill/>
              </a:ln>
              <a:solidFill>
                <a:schemeClr val="tx1"/>
              </a:solidFill>
              <a:effectLst/>
              <a:latin typeface="Arial" panose="020B0604020202020204" pitchFamily="34" charset="0"/>
            </a:endParaRPr>
          </a:p>
        </p:txBody>
      </p:sp>
      <p:sp>
        <p:nvSpPr>
          <p:cNvPr id="13" name="Rectangle 6">
            <a:extLst>
              <a:ext uri="{FF2B5EF4-FFF2-40B4-BE49-F238E27FC236}">
                <a16:creationId xmlns:a16="http://schemas.microsoft.com/office/drawing/2014/main" xmlns="" id="{C007D0F0-5A90-460F-8C1D-356DCF14F655}"/>
              </a:ext>
            </a:extLst>
          </p:cNvPr>
          <p:cNvSpPr>
            <a:spLocks noChangeArrowheads="1"/>
          </p:cNvSpPr>
          <p:nvPr/>
        </p:nvSpPr>
        <p:spPr bwMode="auto">
          <a:xfrm>
            <a:off x="0" y="3381375"/>
            <a:ext cx="18288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pt-PT" altLang="pt-PT"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pt-PT" altLang="pt-PT" sz="1800" b="0" i="0" u="none" strike="noStrike" cap="none" normalizeH="0" baseline="0">
              <a:ln>
                <a:noFill/>
              </a:ln>
              <a:solidFill>
                <a:schemeClr val="tx1"/>
              </a:solidFill>
              <a:effectLst/>
              <a:latin typeface="Arial" panose="020B0604020202020204" pitchFamily="34" charset="0"/>
            </a:endParaRPr>
          </a:p>
        </p:txBody>
      </p:sp>
      <p:pic>
        <p:nvPicPr>
          <p:cNvPr id="7" name="Imagem 6" descr="Resultado de imagem para Minas de sal de Wieliczka e Bochnia, Polônia">
            <a:extLst>
              <a:ext uri="{FF2B5EF4-FFF2-40B4-BE49-F238E27FC236}">
                <a16:creationId xmlns:a16="http://schemas.microsoft.com/office/drawing/2014/main" xmlns="" id="{7DD3962E-4C78-5375-FD35-C22E72138F7A}"/>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19114" y="2850872"/>
            <a:ext cx="2971800" cy="2082193"/>
          </a:xfrm>
          <a:prstGeom prst="rect">
            <a:avLst/>
          </a:prstGeom>
          <a:noFill/>
          <a:ln>
            <a:noFill/>
          </a:ln>
        </p:spPr>
      </p:pic>
      <p:pic>
        <p:nvPicPr>
          <p:cNvPr id="10" name="Imagem 9" descr="Resultado de imagem para Minas de sal de Wieliczka e Bochnia, Polônia">
            <a:extLst>
              <a:ext uri="{FF2B5EF4-FFF2-40B4-BE49-F238E27FC236}">
                <a16:creationId xmlns:a16="http://schemas.microsoft.com/office/drawing/2014/main" xmlns="" id="{24C16EE6-78CE-5227-B623-1AE562A58E12}"/>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979325" y="2937276"/>
            <a:ext cx="2852317" cy="2209799"/>
          </a:xfrm>
          <a:prstGeom prst="rect">
            <a:avLst/>
          </a:prstGeom>
          <a:noFill/>
          <a:ln>
            <a:noFill/>
          </a:ln>
        </p:spPr>
      </p:pic>
      <p:pic>
        <p:nvPicPr>
          <p:cNvPr id="20" name="Imagem 19">
            <a:extLst>
              <a:ext uri="{FF2B5EF4-FFF2-40B4-BE49-F238E27FC236}">
                <a16:creationId xmlns:a16="http://schemas.microsoft.com/office/drawing/2014/main" xmlns="" id="{33BDA3F8-4BF6-63AD-C55E-D8D68D984532}"/>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503434" y="3125295"/>
            <a:ext cx="3378200" cy="2023058"/>
          </a:xfrm>
          <a:prstGeom prst="rect">
            <a:avLst/>
          </a:prstGeom>
          <a:noFill/>
          <a:ln>
            <a:noFill/>
          </a:ln>
        </p:spPr>
      </p:pic>
      <p:pic>
        <p:nvPicPr>
          <p:cNvPr id="21" name="Imagem 20" descr="Ver os detalhes da imagem relacionada. Cancún in Mexiko – Traumstrände und Maya-Kultur erleben › reiseziele.ch">
            <a:extLst>
              <a:ext uri="{FF2B5EF4-FFF2-40B4-BE49-F238E27FC236}">
                <a16:creationId xmlns:a16="http://schemas.microsoft.com/office/drawing/2014/main" xmlns="" id="{3075E865-DC43-D52C-B9A6-17355EC62467}"/>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13825268" y="3054124"/>
            <a:ext cx="3276600" cy="2159565"/>
          </a:xfrm>
          <a:prstGeom prst="rect">
            <a:avLst/>
          </a:prstGeom>
          <a:noFill/>
          <a:ln>
            <a:noFill/>
          </a:ln>
        </p:spPr>
      </p:pic>
    </p:spTree>
    <p:extLst>
      <p:ext uri="{BB962C8B-B14F-4D97-AF65-F5344CB8AC3E}">
        <p14:creationId xmlns:p14="http://schemas.microsoft.com/office/powerpoint/2010/main" val="3118330925"/>
      </p:ext>
    </p:extLst>
  </p:cSld>
  <p:clrMapOvr>
    <a:masterClrMapping/>
  </p:clrMapOvr>
  <mc:AlternateContent xmlns:mc="http://schemas.openxmlformats.org/markup-compatibility/2006" xmlns:p14="http://schemas.microsoft.com/office/powerpoint/2010/main">
    <mc:Choice Requires="p14">
      <p:transition spd="slow" p14:dur="2000" advClick="0" advTm="5000">
        <p14:switch dir="r"/>
      </p:transition>
    </mc:Choice>
    <mc:Fallback xmlns="">
      <p:transition spd="slow" advClick="0" advTm="5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10387" b="10387"/>
          <a:stretch>
            <a:fillRect/>
          </a:stretch>
        </p:blipFill>
        <p:spPr>
          <a:xfrm>
            <a:off x="0" y="0"/>
            <a:ext cx="18288000" cy="10287000"/>
          </a:xfrm>
          <a:prstGeom prst="rect">
            <a:avLst/>
          </a:prstGeom>
        </p:spPr>
      </p:pic>
      <p:sp>
        <p:nvSpPr>
          <p:cNvPr id="3" name="Freeform 3"/>
          <p:cNvSpPr/>
          <p:nvPr/>
        </p:nvSpPr>
        <p:spPr>
          <a:xfrm>
            <a:off x="6534996" y="9715500"/>
            <a:ext cx="5218007" cy="265644"/>
          </a:xfrm>
          <a:custGeom>
            <a:avLst/>
            <a:gdLst/>
            <a:ahLst/>
            <a:cxnLst/>
            <a:rect l="l" t="t" r="r" b="b"/>
            <a:pathLst>
              <a:path w="5218007" h="265644">
                <a:moveTo>
                  <a:pt x="0" y="0"/>
                </a:moveTo>
                <a:lnTo>
                  <a:pt x="5218008" y="0"/>
                </a:lnTo>
                <a:lnTo>
                  <a:pt x="5218008" y="265644"/>
                </a:lnTo>
                <a:lnTo>
                  <a:pt x="0" y="265644"/>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txBody>
          <a:bodyPr/>
          <a:lstStyle/>
          <a:p>
            <a:endParaRPr lang="pt-PT" dirty="0"/>
          </a:p>
        </p:txBody>
      </p:sp>
      <p:sp>
        <p:nvSpPr>
          <p:cNvPr id="7" name="TextBox 7"/>
          <p:cNvSpPr txBox="1"/>
          <p:nvPr/>
        </p:nvSpPr>
        <p:spPr>
          <a:xfrm>
            <a:off x="2400300" y="1767975"/>
            <a:ext cx="12877799" cy="8256106"/>
          </a:xfrm>
          <a:prstGeom prst="rect">
            <a:avLst/>
          </a:prstGeom>
        </p:spPr>
        <p:txBody>
          <a:bodyPr wrap="square" lIns="0" tIns="0" rIns="0" bIns="0" rtlCol="0" anchor="t">
            <a:spAutoFit/>
          </a:bodyPr>
          <a:lstStyle/>
          <a:p>
            <a:r>
              <a:rPr lang="pt-PT" sz="2050" dirty="0">
                <a:latin typeface="Jannah"/>
                <a:cs typeface="Jannah"/>
              </a:rPr>
              <a:t>É uma categoria de património cultural definida pela "Convenção para a Salvaguarda do Património Cultural Imaterial" e adotada pela UNESCO, em 2003.</a:t>
            </a:r>
            <a:endParaRPr lang="pt-PT" sz="2050" baseline="30000" dirty="0">
              <a:latin typeface="Jannah"/>
              <a:cs typeface="Jannah"/>
            </a:endParaRPr>
          </a:p>
          <a:p>
            <a:pPr marL="0" indent="0">
              <a:buNone/>
            </a:pPr>
            <a:endParaRPr lang="pt-PT" sz="2050" dirty="0">
              <a:latin typeface="Jannah" panose="020B0604020202020204" charset="-78"/>
              <a:cs typeface="Jannah" panose="020B0604020202020204" charset="-78"/>
            </a:endParaRPr>
          </a:p>
          <a:p>
            <a:r>
              <a:rPr lang="pt-PT" sz="2050" dirty="0">
                <a:latin typeface="Jannah"/>
                <a:cs typeface="Jannah"/>
              </a:rPr>
              <a:t>Abrange as expressões culturais e as tradições que um grupo de indivíduos preserva em respeito </a:t>
            </a:r>
            <a:r>
              <a:rPr lang="pt-PT" sz="2050" dirty="0" smtClean="0">
                <a:latin typeface="Jannah"/>
                <a:cs typeface="Jannah"/>
              </a:rPr>
              <a:t>da sua</a:t>
            </a:r>
            <a:r>
              <a:rPr lang="pt-PT" sz="2050" dirty="0">
                <a:latin typeface="Jannah"/>
                <a:cs typeface="Jannah"/>
              </a:rPr>
              <a:t> ancestralidade, para as gerações futuras. </a:t>
            </a:r>
          </a:p>
          <a:p>
            <a:r>
              <a:rPr lang="pt-PT" sz="2050" dirty="0">
                <a:latin typeface="Jannah"/>
                <a:cs typeface="Jannah"/>
              </a:rPr>
              <a:t>São exemplos de património imaterial: </a:t>
            </a:r>
            <a:endParaRPr lang="pt-PT" sz="2050" dirty="0">
              <a:latin typeface="Jannah" panose="020B0604020202020204" charset="-78"/>
              <a:cs typeface="Jannah" panose="020B0604020202020204" charset="-78"/>
            </a:endParaRPr>
          </a:p>
          <a:p>
            <a:pPr>
              <a:buFont typeface="Wingdings" panose="05000000000000000000" pitchFamily="2" charset="2"/>
              <a:buChar char="ü"/>
            </a:pPr>
            <a:r>
              <a:rPr lang="pt-PT" sz="2050" dirty="0">
                <a:latin typeface="Jannah"/>
                <a:cs typeface="Jannah"/>
              </a:rPr>
              <a:t>os saberes, </a:t>
            </a:r>
            <a:endParaRPr lang="pt-PT" sz="2050" dirty="0">
              <a:latin typeface="Jannah" panose="020B0604020202020204" charset="-78"/>
              <a:cs typeface="Jannah" panose="020B0604020202020204" charset="-78"/>
            </a:endParaRPr>
          </a:p>
          <a:p>
            <a:pPr>
              <a:buFont typeface="Wingdings" panose="05000000000000000000" pitchFamily="2" charset="2"/>
              <a:buChar char="ü"/>
            </a:pPr>
            <a:r>
              <a:rPr lang="pt-PT" sz="2050" dirty="0">
                <a:latin typeface="Jannah"/>
                <a:cs typeface="Jannah"/>
              </a:rPr>
              <a:t>os modos de fazer, </a:t>
            </a:r>
            <a:endParaRPr lang="pt-PT" sz="2050" dirty="0">
              <a:latin typeface="Jannah" panose="020B0604020202020204" charset="-78"/>
              <a:cs typeface="Jannah" panose="020B0604020202020204" charset="-78"/>
            </a:endParaRPr>
          </a:p>
          <a:p>
            <a:pPr>
              <a:buFont typeface="Wingdings" panose="05000000000000000000" pitchFamily="2" charset="2"/>
              <a:buChar char="ü"/>
            </a:pPr>
            <a:r>
              <a:rPr lang="pt-PT" sz="2050" dirty="0">
                <a:latin typeface="Jannah"/>
                <a:cs typeface="Jannah"/>
              </a:rPr>
              <a:t>as formas de expressão, </a:t>
            </a:r>
          </a:p>
          <a:p>
            <a:pPr>
              <a:buFont typeface="Wingdings" panose="05000000000000000000" pitchFamily="2" charset="2"/>
              <a:buChar char="ü"/>
            </a:pPr>
            <a:r>
              <a:rPr lang="pt-PT" sz="2050" dirty="0" smtClean="0">
                <a:latin typeface="Jannah"/>
                <a:cs typeface="Jannah"/>
              </a:rPr>
              <a:t>as </a:t>
            </a:r>
            <a:r>
              <a:rPr lang="pt-PT" sz="2050" dirty="0">
                <a:latin typeface="Jannah"/>
                <a:cs typeface="Jannah"/>
              </a:rPr>
              <a:t>celebrações, </a:t>
            </a:r>
            <a:endParaRPr lang="pt-PT" sz="2050" dirty="0">
              <a:latin typeface="Jannah" panose="020B0604020202020204" charset="-78"/>
              <a:cs typeface="Jannah" panose="020B0604020202020204" charset="-78"/>
            </a:endParaRPr>
          </a:p>
          <a:p>
            <a:pPr>
              <a:buFont typeface="Wingdings" panose="05000000000000000000" pitchFamily="2" charset="2"/>
              <a:buChar char="ü"/>
            </a:pPr>
            <a:r>
              <a:rPr lang="pt-PT" sz="2050" dirty="0">
                <a:latin typeface="Jannah"/>
                <a:cs typeface="Jannah"/>
              </a:rPr>
              <a:t>as festas,</a:t>
            </a:r>
          </a:p>
          <a:p>
            <a:pPr>
              <a:buFont typeface="Wingdings" panose="05000000000000000000" pitchFamily="2" charset="2"/>
              <a:buChar char="ü"/>
            </a:pPr>
            <a:r>
              <a:rPr lang="pt-PT" sz="2050" dirty="0" smtClean="0">
                <a:latin typeface="Jannah"/>
                <a:cs typeface="Jannah"/>
              </a:rPr>
              <a:t>as danças</a:t>
            </a:r>
            <a:r>
              <a:rPr lang="pt-PT" sz="2050" dirty="0">
                <a:latin typeface="Jannah"/>
                <a:cs typeface="Jannah"/>
              </a:rPr>
              <a:t> populares, </a:t>
            </a:r>
          </a:p>
          <a:p>
            <a:pPr>
              <a:buFont typeface="Wingdings" panose="05000000000000000000" pitchFamily="2" charset="2"/>
              <a:buChar char="ü"/>
            </a:pPr>
            <a:r>
              <a:rPr lang="pt-PT" sz="2050" dirty="0" smtClean="0">
                <a:latin typeface="Jannah"/>
                <a:cs typeface="Jannah"/>
              </a:rPr>
              <a:t>as lendas</a:t>
            </a:r>
            <a:r>
              <a:rPr lang="pt-PT" sz="2050" dirty="0">
                <a:latin typeface="Jannah"/>
                <a:cs typeface="Jannah"/>
              </a:rPr>
              <a:t>, </a:t>
            </a:r>
          </a:p>
          <a:p>
            <a:pPr>
              <a:buFont typeface="Wingdings" panose="05000000000000000000" pitchFamily="2" charset="2"/>
              <a:buChar char="ü"/>
            </a:pPr>
            <a:r>
              <a:rPr lang="pt-PT" sz="2050" dirty="0">
                <a:latin typeface="Jannah"/>
                <a:cs typeface="Jannah"/>
              </a:rPr>
              <a:t>a</a:t>
            </a:r>
            <a:r>
              <a:rPr lang="pt-PT" sz="2050" dirty="0" smtClean="0">
                <a:latin typeface="Jannah"/>
                <a:cs typeface="Jannah"/>
              </a:rPr>
              <a:t> música,</a:t>
            </a:r>
            <a:r>
              <a:rPr lang="pt-PT" sz="2050" dirty="0">
                <a:latin typeface="Jannah"/>
                <a:cs typeface="Jannah"/>
              </a:rPr>
              <a:t> </a:t>
            </a:r>
          </a:p>
          <a:p>
            <a:pPr>
              <a:buFont typeface="Wingdings" panose="05000000000000000000" pitchFamily="2" charset="2"/>
              <a:buChar char="ü"/>
            </a:pPr>
            <a:r>
              <a:rPr lang="pt-PT" sz="2050" dirty="0" smtClean="0">
                <a:latin typeface="Jannah"/>
                <a:cs typeface="Jannah"/>
              </a:rPr>
              <a:t>os costumes</a:t>
            </a:r>
            <a:r>
              <a:rPr lang="pt-PT" sz="2050" dirty="0">
                <a:latin typeface="Jannah"/>
                <a:cs typeface="Jannah"/>
              </a:rPr>
              <a:t> e outras tradições</a:t>
            </a:r>
          </a:p>
          <a:p>
            <a:pPr>
              <a:buFont typeface="Wingdings" panose="05000000000000000000" pitchFamily="2" charset="2"/>
              <a:buChar char="ü"/>
            </a:pPr>
            <a:endParaRPr lang="pt-PT" sz="2050" dirty="0">
              <a:latin typeface="Jannah" panose="020B0604020202020204" charset="-78"/>
              <a:cs typeface="Jannah" panose="020B0604020202020204" charset="-78"/>
            </a:endParaRPr>
          </a:p>
          <a:p>
            <a:pPr algn="just"/>
            <a:r>
              <a:rPr lang="pt-PT" sz="2050" dirty="0">
                <a:latin typeface="Jannah"/>
                <a:cs typeface="Jannah"/>
              </a:rPr>
              <a:t>Entende-se por “património cultural imaterial” as práticas, representações, expressões, conhecimentos e técnicas  junto com os instrumentos, objetos, artefactos e lugares culturais que lhes são associados - que as comunidades, os grupos e, em alguns casos, os indivíduos reconhecem como parte integrante de seu património cultural. </a:t>
            </a:r>
            <a:endParaRPr lang="pt-PT" sz="2050" dirty="0">
              <a:latin typeface="Jannah" panose="020B0604020202020204" charset="-78"/>
              <a:cs typeface="Jannah" panose="020B0604020202020204" charset="-78"/>
            </a:endParaRPr>
          </a:p>
          <a:p>
            <a:pPr algn="just"/>
            <a:endParaRPr lang="pt-PT" sz="2050" dirty="0">
              <a:latin typeface="Jannah" panose="020B0604020202020204" charset="-78"/>
              <a:cs typeface="Jannah" panose="020B0604020202020204" charset="-78"/>
            </a:endParaRPr>
          </a:p>
          <a:p>
            <a:pPr algn="just"/>
            <a:r>
              <a:rPr lang="pt-PT" sz="2050" dirty="0">
                <a:latin typeface="Jannah"/>
                <a:cs typeface="Jannah"/>
              </a:rPr>
              <a:t>Este património cultural imaterial, que se transmite de geração em geração, é constantemente recriado pelas comunidades e grupos em função </a:t>
            </a:r>
            <a:r>
              <a:rPr lang="pt-PT" sz="2050" dirty="0" smtClean="0">
                <a:latin typeface="Jannah"/>
                <a:cs typeface="Jannah"/>
              </a:rPr>
              <a:t>do </a:t>
            </a:r>
            <a:r>
              <a:rPr lang="pt-PT" sz="2050" dirty="0">
                <a:latin typeface="Jannah"/>
                <a:cs typeface="Jannah"/>
              </a:rPr>
              <a:t>seu ambiente, </a:t>
            </a:r>
            <a:r>
              <a:rPr lang="pt-PT" sz="2050" dirty="0" smtClean="0">
                <a:latin typeface="Jannah"/>
                <a:cs typeface="Jannah"/>
              </a:rPr>
              <a:t>da </a:t>
            </a:r>
            <a:r>
              <a:rPr lang="pt-PT" sz="2050" dirty="0">
                <a:latin typeface="Jannah"/>
                <a:cs typeface="Jannah"/>
              </a:rPr>
              <a:t>sua interação com a natureza e </a:t>
            </a:r>
            <a:r>
              <a:rPr lang="pt-PT" sz="2050" dirty="0" smtClean="0">
                <a:latin typeface="Jannah"/>
                <a:cs typeface="Jannah"/>
              </a:rPr>
              <a:t>da </a:t>
            </a:r>
            <a:r>
              <a:rPr lang="pt-PT" sz="2050" dirty="0">
                <a:latin typeface="Jannah"/>
                <a:cs typeface="Jannah"/>
              </a:rPr>
              <a:t>sua história, gerando um sentimento de identidade e continuidade e contribuindo assim para promover o respeito </a:t>
            </a:r>
            <a:r>
              <a:rPr lang="pt-PT" sz="2050" dirty="0" smtClean="0">
                <a:latin typeface="Jannah"/>
                <a:cs typeface="Jannah"/>
              </a:rPr>
              <a:t>pela </a:t>
            </a:r>
            <a:r>
              <a:rPr lang="pt-PT" sz="2050" dirty="0">
                <a:latin typeface="Jannah"/>
                <a:cs typeface="Jannah"/>
              </a:rPr>
              <a:t>diversidade cultural e </a:t>
            </a:r>
            <a:r>
              <a:rPr lang="pt-PT" sz="2050" dirty="0" smtClean="0">
                <a:latin typeface="Jannah"/>
                <a:cs typeface="Jannah"/>
              </a:rPr>
              <a:t>pela </a:t>
            </a:r>
            <a:r>
              <a:rPr lang="pt-PT" sz="2050" dirty="0">
                <a:latin typeface="Jannah"/>
                <a:cs typeface="Jannah"/>
              </a:rPr>
              <a:t>criatividade humana.</a:t>
            </a:r>
          </a:p>
          <a:p>
            <a:pPr>
              <a:buFont typeface="Wingdings" panose="05000000000000000000" pitchFamily="2" charset="2"/>
              <a:buChar char="ü"/>
            </a:pPr>
            <a:endParaRPr lang="en-US" sz="2400" dirty="0">
              <a:solidFill>
                <a:srgbClr val="342418"/>
              </a:solidFill>
              <a:latin typeface="Jannah" panose="020B0604020202020204" charset="-78"/>
              <a:cs typeface="Jannah" panose="020B0604020202020204" charset="-78"/>
            </a:endParaRPr>
          </a:p>
        </p:txBody>
      </p:sp>
      <p:sp>
        <p:nvSpPr>
          <p:cNvPr id="8" name="TextBox 8"/>
          <p:cNvSpPr txBox="1"/>
          <p:nvPr/>
        </p:nvSpPr>
        <p:spPr>
          <a:xfrm>
            <a:off x="4876800" y="269285"/>
            <a:ext cx="10143793" cy="1269002"/>
          </a:xfrm>
          <a:prstGeom prst="rect">
            <a:avLst/>
          </a:prstGeom>
        </p:spPr>
        <p:txBody>
          <a:bodyPr lIns="0" tIns="0" rIns="0" bIns="0" rtlCol="0" anchor="t">
            <a:spAutoFit/>
          </a:bodyPr>
          <a:lstStyle/>
          <a:p>
            <a:pPr algn="ctr">
              <a:lnSpc>
                <a:spcPts val="4783"/>
              </a:lnSpc>
            </a:pPr>
            <a:r>
              <a:rPr lang="pt-PT" sz="4800" dirty="0">
                <a:latin typeface="Jannah" panose="020B0604020202020204" charset="-78"/>
                <a:cs typeface="Jannah" panose="020B0604020202020204" charset="-78"/>
              </a:rPr>
              <a:t>O que é o Património </a:t>
            </a:r>
            <a:r>
              <a:rPr lang="pt-PT" sz="4800" dirty="0" smtClean="0">
                <a:latin typeface="Jannah" panose="020B0604020202020204" charset="-78"/>
                <a:cs typeface="Jannah" panose="020B0604020202020204" charset="-78"/>
              </a:rPr>
              <a:t>Cultural </a:t>
            </a:r>
            <a:r>
              <a:rPr lang="pt-PT" sz="4800" dirty="0">
                <a:latin typeface="Jannah" panose="020B0604020202020204" charset="-78"/>
                <a:cs typeface="Jannah" panose="020B0604020202020204" charset="-78"/>
              </a:rPr>
              <a:t>Imaterial da Humanidade? </a:t>
            </a:r>
            <a:endParaRPr lang="en-US" sz="4800" dirty="0">
              <a:solidFill>
                <a:srgbClr val="342418"/>
              </a:solidFill>
              <a:latin typeface="Jannah" panose="020B0604020202020204" charset="-78"/>
              <a:cs typeface="Jannah" panose="020B0604020202020204"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Click="0" advTm="5000">
        <p14:switch dir="r"/>
      </p:transition>
    </mc:Choice>
    <mc:Fallback xmlns="">
      <p:transition spd="slow" advClick="0" advTm="5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10387" b="10387"/>
          <a:stretch>
            <a:fillRect/>
          </a:stretch>
        </p:blipFill>
        <p:spPr>
          <a:xfrm>
            <a:off x="-1" y="0"/>
            <a:ext cx="18288000" cy="10287000"/>
          </a:xfrm>
          <a:prstGeom prst="rect">
            <a:avLst/>
          </a:prstGeom>
        </p:spPr>
      </p:pic>
      <p:sp>
        <p:nvSpPr>
          <p:cNvPr id="3" name="Freeform 3"/>
          <p:cNvSpPr/>
          <p:nvPr/>
        </p:nvSpPr>
        <p:spPr>
          <a:xfrm>
            <a:off x="6364168" y="9477593"/>
            <a:ext cx="5559663" cy="283037"/>
          </a:xfrm>
          <a:custGeom>
            <a:avLst/>
            <a:gdLst/>
            <a:ahLst/>
            <a:cxnLst/>
            <a:rect l="l" t="t" r="r" b="b"/>
            <a:pathLst>
              <a:path w="5559663" h="283037">
                <a:moveTo>
                  <a:pt x="0" y="0"/>
                </a:moveTo>
                <a:lnTo>
                  <a:pt x="5559662" y="0"/>
                </a:lnTo>
                <a:lnTo>
                  <a:pt x="5559662" y="283037"/>
                </a:lnTo>
                <a:lnTo>
                  <a:pt x="0" y="283037"/>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txBody>
          <a:bodyPr/>
          <a:lstStyle/>
          <a:p>
            <a:endParaRPr lang="pt-PT" dirty="0"/>
          </a:p>
        </p:txBody>
      </p:sp>
      <p:sp>
        <p:nvSpPr>
          <p:cNvPr id="5" name="TextBox 5"/>
          <p:cNvSpPr txBox="1"/>
          <p:nvPr/>
        </p:nvSpPr>
        <p:spPr>
          <a:xfrm>
            <a:off x="838200" y="4004740"/>
            <a:ext cx="16799506" cy="5282536"/>
          </a:xfrm>
          <a:prstGeom prst="rect">
            <a:avLst/>
          </a:prstGeom>
        </p:spPr>
        <p:txBody>
          <a:bodyPr lIns="0" tIns="0" rIns="0" bIns="0" rtlCol="0" anchor="t">
            <a:spAutoFit/>
          </a:bodyPr>
          <a:lstStyle/>
          <a:p>
            <a:pPr>
              <a:lnSpc>
                <a:spcPct val="150000"/>
              </a:lnSpc>
            </a:pPr>
            <a:r>
              <a:rPr lang="pt-PT" sz="2200" dirty="0">
                <a:solidFill>
                  <a:schemeClr val="bg1"/>
                </a:solidFill>
                <a:latin typeface="Jannah"/>
                <a:cs typeface="Jannah"/>
              </a:rPr>
              <a:t>Desde 1972, a UNESCO </a:t>
            </a:r>
            <a:r>
              <a:rPr lang="pt-PT" sz="2200" dirty="0" smtClean="0">
                <a:solidFill>
                  <a:schemeClr val="bg1"/>
                </a:solidFill>
                <a:latin typeface="Jannah"/>
                <a:cs typeface="Jannah"/>
              </a:rPr>
              <a:t>procura</a:t>
            </a:r>
            <a:r>
              <a:rPr lang="pt-PT" sz="2200" dirty="0">
                <a:solidFill>
                  <a:schemeClr val="bg1"/>
                </a:solidFill>
                <a:latin typeface="Jannah"/>
                <a:cs typeface="Jannah"/>
              </a:rPr>
              <a:t> elaborar instrumentos normativos para fazer a proteção do património cultural, como por exemplo a "Convenção para a Proteção do Património Mundial, Cultural e Natural", criada com os seguintes objetivos: </a:t>
            </a:r>
            <a:endParaRPr lang="pt-PT" sz="2200" dirty="0" smtClean="0">
              <a:solidFill>
                <a:schemeClr val="bg1"/>
              </a:solidFill>
              <a:latin typeface="Jannah"/>
              <a:cs typeface="Jannah"/>
            </a:endParaRPr>
          </a:p>
          <a:p>
            <a:pPr>
              <a:lnSpc>
                <a:spcPct val="150000"/>
              </a:lnSpc>
            </a:pPr>
            <a:endParaRPr lang="pt-PT" sz="2200" dirty="0">
              <a:solidFill>
                <a:schemeClr val="bg1"/>
              </a:solidFill>
              <a:latin typeface="Jannah" panose="020B0604020202020204" charset="-78"/>
              <a:cs typeface="Jannah" panose="020B0604020202020204" charset="-78"/>
            </a:endParaRPr>
          </a:p>
          <a:p>
            <a:pPr marL="342900" indent="-342900">
              <a:lnSpc>
                <a:spcPct val="150000"/>
              </a:lnSpc>
              <a:buFont typeface="Wingdings" panose="05000000000000000000" pitchFamily="2" charset="2"/>
              <a:buChar char="v"/>
            </a:pPr>
            <a:r>
              <a:rPr lang="pt-PT" sz="2200" dirty="0" smtClean="0">
                <a:solidFill>
                  <a:schemeClr val="bg1"/>
                </a:solidFill>
                <a:latin typeface="Jannah"/>
                <a:cs typeface="Jannah"/>
              </a:rPr>
              <a:t>salvaguardar </a:t>
            </a:r>
            <a:r>
              <a:rPr lang="pt-PT" sz="2200" dirty="0">
                <a:solidFill>
                  <a:schemeClr val="bg1"/>
                </a:solidFill>
                <a:latin typeface="Jannah"/>
                <a:cs typeface="Jannah"/>
              </a:rPr>
              <a:t>o património cultural imaterial;</a:t>
            </a:r>
          </a:p>
          <a:p>
            <a:pPr marL="342900" indent="-342900">
              <a:lnSpc>
                <a:spcPct val="150000"/>
              </a:lnSpc>
              <a:buFont typeface="Wingdings" panose="05000000000000000000" pitchFamily="2" charset="2"/>
              <a:buChar char="v"/>
            </a:pPr>
            <a:r>
              <a:rPr lang="pt-PT" sz="2200" dirty="0" smtClean="0">
                <a:solidFill>
                  <a:schemeClr val="bg1"/>
                </a:solidFill>
                <a:latin typeface="Jannah"/>
                <a:cs typeface="Jannah"/>
              </a:rPr>
              <a:t>respeitar</a:t>
            </a:r>
            <a:r>
              <a:rPr lang="pt-PT" sz="2200" dirty="0">
                <a:solidFill>
                  <a:schemeClr val="bg1"/>
                </a:solidFill>
                <a:latin typeface="Jannah"/>
                <a:cs typeface="Jannah"/>
              </a:rPr>
              <a:t> o património das comunidades/indivíduos envolvidos; </a:t>
            </a:r>
            <a:endParaRPr lang="pt-PT" sz="2200" dirty="0">
              <a:solidFill>
                <a:schemeClr val="bg1"/>
              </a:solidFill>
              <a:latin typeface="Jannah" panose="020B0604020202020204" charset="-78"/>
              <a:cs typeface="Jannah" panose="020B0604020202020204" charset="-78"/>
            </a:endParaRPr>
          </a:p>
          <a:p>
            <a:pPr marL="342900" indent="-342900">
              <a:lnSpc>
                <a:spcPct val="150000"/>
              </a:lnSpc>
              <a:buFont typeface="Wingdings" panose="05000000000000000000" pitchFamily="2" charset="2"/>
              <a:buChar char="v"/>
            </a:pPr>
            <a:r>
              <a:rPr lang="pt-PT" sz="2200" dirty="0" smtClean="0">
                <a:solidFill>
                  <a:schemeClr val="bg1"/>
                </a:solidFill>
                <a:latin typeface="Jannah"/>
                <a:cs typeface="Jannah"/>
              </a:rPr>
              <a:t>consciencializar localmente/nacional/internacionalmente para </a:t>
            </a:r>
            <a:r>
              <a:rPr lang="pt-PT" sz="2200" dirty="0">
                <a:solidFill>
                  <a:schemeClr val="bg1"/>
                </a:solidFill>
                <a:latin typeface="Jannah"/>
                <a:cs typeface="Jannah"/>
              </a:rPr>
              <a:t>a importância do </a:t>
            </a:r>
            <a:r>
              <a:rPr lang="pt-PT" sz="2200" dirty="0" smtClean="0">
                <a:solidFill>
                  <a:schemeClr val="bg1"/>
                </a:solidFill>
                <a:latin typeface="Jannah"/>
                <a:cs typeface="Jannah"/>
              </a:rPr>
              <a:t>património</a:t>
            </a:r>
            <a:r>
              <a:rPr lang="pt-PT" sz="2200" dirty="0">
                <a:solidFill>
                  <a:schemeClr val="bg1"/>
                </a:solidFill>
                <a:latin typeface="Jannah"/>
                <a:cs typeface="Jannah"/>
              </a:rPr>
              <a:t>; </a:t>
            </a:r>
            <a:endParaRPr lang="pt-PT" sz="2200" dirty="0">
              <a:solidFill>
                <a:schemeClr val="bg1"/>
              </a:solidFill>
              <a:latin typeface="Jannah" panose="020B0604020202020204" charset="-78"/>
              <a:cs typeface="Jannah" panose="020B0604020202020204" charset="-78"/>
            </a:endParaRPr>
          </a:p>
          <a:p>
            <a:pPr marL="342900" indent="-342900">
              <a:lnSpc>
                <a:spcPct val="150000"/>
              </a:lnSpc>
              <a:buFont typeface="Wingdings" panose="05000000000000000000" pitchFamily="2" charset="2"/>
              <a:buChar char="v"/>
            </a:pPr>
            <a:r>
              <a:rPr lang="pt-PT" sz="2200" dirty="0" smtClean="0">
                <a:solidFill>
                  <a:schemeClr val="bg1"/>
                </a:solidFill>
                <a:latin typeface="Jannah"/>
                <a:cs typeface="Jannah"/>
              </a:rPr>
              <a:t>consciencializar </a:t>
            </a:r>
            <a:r>
              <a:rPr lang="pt-PT" sz="2200" dirty="0">
                <a:solidFill>
                  <a:schemeClr val="bg1"/>
                </a:solidFill>
                <a:latin typeface="Jannah"/>
                <a:cs typeface="Jannah"/>
              </a:rPr>
              <a:t>sobre o reconhecimento recíproco; </a:t>
            </a:r>
            <a:endParaRPr lang="pt-PT" sz="2200" dirty="0">
              <a:solidFill>
                <a:schemeClr val="bg1"/>
              </a:solidFill>
              <a:latin typeface="Jannah" panose="020B0604020202020204" charset="-78"/>
              <a:cs typeface="Jannah" panose="020B0604020202020204" charset="-78"/>
            </a:endParaRPr>
          </a:p>
          <a:p>
            <a:pPr marL="342900" indent="-342900">
              <a:lnSpc>
                <a:spcPct val="150000"/>
              </a:lnSpc>
              <a:buFont typeface="Wingdings" panose="05000000000000000000" pitchFamily="2" charset="2"/>
              <a:buChar char="v"/>
            </a:pPr>
            <a:r>
              <a:rPr lang="pt-PT" sz="2200" dirty="0" smtClean="0">
                <a:solidFill>
                  <a:schemeClr val="bg1"/>
                </a:solidFill>
                <a:latin typeface="Jannah"/>
                <a:cs typeface="Jannah"/>
              </a:rPr>
              <a:t>cooperar </a:t>
            </a:r>
            <a:r>
              <a:rPr lang="pt-PT" sz="2200" dirty="0">
                <a:solidFill>
                  <a:schemeClr val="bg1"/>
                </a:solidFill>
                <a:latin typeface="Jannah"/>
                <a:cs typeface="Jannah"/>
              </a:rPr>
              <a:t>e dar assistência internacional.</a:t>
            </a:r>
          </a:p>
          <a:p>
            <a:pPr>
              <a:lnSpc>
                <a:spcPct val="150000"/>
              </a:lnSpc>
            </a:pPr>
            <a:r>
              <a:rPr lang="pt-PT" sz="2200" dirty="0">
                <a:solidFill>
                  <a:schemeClr val="bg1"/>
                </a:solidFill>
                <a:latin typeface="Jannah"/>
                <a:cs typeface="Jannah"/>
              </a:rPr>
              <a:t> Como as tradições orais , as artes performativas , as práticas sociais, os rituais, as manifestações festivas , os saberes e práticas relativos à natureza  </a:t>
            </a:r>
            <a:r>
              <a:rPr lang="pt-PT" sz="2200" dirty="0" smtClean="0">
                <a:solidFill>
                  <a:schemeClr val="bg1"/>
                </a:solidFill>
                <a:latin typeface="Jannah"/>
                <a:cs typeface="Jannah"/>
              </a:rPr>
              <a:t>e </a:t>
            </a:r>
            <a:r>
              <a:rPr lang="pt-PT" sz="2200" dirty="0">
                <a:solidFill>
                  <a:schemeClr val="bg1"/>
                </a:solidFill>
                <a:latin typeface="Jannah"/>
                <a:cs typeface="Jannah"/>
              </a:rPr>
              <a:t>ao universo ou os saberes e competências para produzir </a:t>
            </a:r>
            <a:r>
              <a:rPr lang="pt-PT" sz="2200" dirty="0" smtClean="0">
                <a:solidFill>
                  <a:schemeClr val="bg1"/>
                </a:solidFill>
                <a:latin typeface="Jannah"/>
                <a:cs typeface="Jannah"/>
              </a:rPr>
              <a:t>tradições, como o  artesanato.</a:t>
            </a:r>
            <a:endParaRPr lang="pt-PT" sz="2200" dirty="0">
              <a:solidFill>
                <a:schemeClr val="bg1"/>
              </a:solidFill>
              <a:latin typeface="Jannah"/>
              <a:cs typeface="Jannah"/>
            </a:endParaRPr>
          </a:p>
          <a:p>
            <a:pPr algn="ctr">
              <a:lnSpc>
                <a:spcPct val="150000"/>
              </a:lnSpc>
            </a:pPr>
            <a:endParaRPr lang="en-US" sz="1000" dirty="0">
              <a:solidFill>
                <a:srgbClr val="E6CDAF"/>
              </a:solidFill>
              <a:latin typeface="Jannah"/>
            </a:endParaRPr>
          </a:p>
        </p:txBody>
      </p:sp>
      <p:sp>
        <p:nvSpPr>
          <p:cNvPr id="6" name="TextBox 6"/>
          <p:cNvSpPr txBox="1"/>
          <p:nvPr/>
        </p:nvSpPr>
        <p:spPr>
          <a:xfrm>
            <a:off x="1524000" y="884150"/>
            <a:ext cx="14350676" cy="2039020"/>
          </a:xfrm>
          <a:prstGeom prst="rect">
            <a:avLst/>
          </a:prstGeom>
        </p:spPr>
        <p:txBody>
          <a:bodyPr lIns="0" tIns="0" rIns="0" bIns="0" rtlCol="0" anchor="t">
            <a:spAutoFit/>
          </a:bodyPr>
          <a:lstStyle/>
          <a:p>
            <a:pPr algn="ctr">
              <a:lnSpc>
                <a:spcPts val="5340"/>
              </a:lnSpc>
            </a:pPr>
            <a:r>
              <a:rPr lang="pt-PT" sz="4726" dirty="0">
                <a:solidFill>
                  <a:srgbClr val="EFDECB"/>
                </a:solidFill>
                <a:latin typeface="Jannah Medium"/>
              </a:rPr>
              <a:t>Qual a entidade que </a:t>
            </a:r>
            <a:r>
              <a:rPr lang="pt-PT" sz="4726" dirty="0" smtClean="0">
                <a:solidFill>
                  <a:srgbClr val="EFDECB"/>
                </a:solidFill>
                <a:latin typeface="Jannah Medium"/>
              </a:rPr>
              <a:t>atribui a designação de</a:t>
            </a:r>
            <a:endParaRPr lang="pt-PT" sz="4726" dirty="0">
              <a:solidFill>
                <a:srgbClr val="EFDECB"/>
              </a:solidFill>
              <a:latin typeface="Jannah Medium"/>
            </a:endParaRPr>
          </a:p>
          <a:p>
            <a:pPr algn="ctr">
              <a:lnSpc>
                <a:spcPts val="5340"/>
              </a:lnSpc>
            </a:pPr>
            <a:r>
              <a:rPr lang="pt-PT" sz="4726" dirty="0">
                <a:solidFill>
                  <a:srgbClr val="EFDECB"/>
                </a:solidFill>
                <a:latin typeface="Jannah Medium"/>
              </a:rPr>
              <a:t>Património Cultural </a:t>
            </a:r>
            <a:r>
              <a:rPr lang="pt-PT" sz="4726" dirty="0" smtClean="0">
                <a:solidFill>
                  <a:srgbClr val="EFDECB"/>
                </a:solidFill>
                <a:latin typeface="Jannah Medium"/>
              </a:rPr>
              <a:t>Imaterial </a:t>
            </a:r>
            <a:r>
              <a:rPr lang="pt-PT" sz="4726" dirty="0">
                <a:solidFill>
                  <a:srgbClr val="EFDECB"/>
                </a:solidFill>
                <a:latin typeface="Jannah Medium"/>
              </a:rPr>
              <a:t>da</a:t>
            </a:r>
          </a:p>
          <a:p>
            <a:pPr algn="ctr">
              <a:lnSpc>
                <a:spcPts val="5340"/>
              </a:lnSpc>
            </a:pPr>
            <a:r>
              <a:rPr lang="pt-PT" sz="4726" dirty="0">
                <a:solidFill>
                  <a:srgbClr val="EFDECB"/>
                </a:solidFill>
                <a:latin typeface="Jannah Medium"/>
              </a:rPr>
              <a:t>Humanidade?</a:t>
            </a:r>
            <a:endParaRPr lang="en-US" sz="4726" dirty="0">
              <a:solidFill>
                <a:srgbClr val="EFDECB"/>
              </a:solidFill>
              <a:latin typeface="Jannah Medium"/>
            </a:endParaRPr>
          </a:p>
        </p:txBody>
      </p:sp>
      <p:pic>
        <p:nvPicPr>
          <p:cNvPr id="8" name="Imagem 7" descr="Roda de capoeira, resquício das danças de guerra segundo Rugendas, 1835&#10;">
            <a:extLst>
              <a:ext uri="{FF2B5EF4-FFF2-40B4-BE49-F238E27FC236}">
                <a16:creationId xmlns:a16="http://schemas.microsoft.com/office/drawing/2014/main" xmlns="" id="{8FD27500-9203-2393-2193-57F045A8243D}"/>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rot="241600">
            <a:off x="14702621" y="119163"/>
            <a:ext cx="3491880" cy="2785729"/>
          </a:xfrm>
          <a:prstGeom prst="rect">
            <a:avLst/>
          </a:prstGeom>
          <a:ln>
            <a:noFill/>
          </a:ln>
          <a:effectLst>
            <a:softEdge rad="112500"/>
          </a:effectLst>
        </p:spPr>
      </p:pic>
    </p:spTree>
  </p:cSld>
  <p:clrMapOvr>
    <a:masterClrMapping/>
  </p:clrMapOvr>
  <mc:AlternateContent xmlns:mc="http://schemas.openxmlformats.org/markup-compatibility/2006" xmlns:p14="http://schemas.microsoft.com/office/powerpoint/2010/main">
    <mc:Choice Requires="p14">
      <p:transition spd="slow" p14:dur="2000" advClick="0" advTm="5000">
        <p14:switch dir="r"/>
      </p:transition>
    </mc:Choice>
    <mc:Fallback xmlns="">
      <p:transition spd="slow" advClick="0" advTm="5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10387" b="10387"/>
          <a:stretch>
            <a:fillRect/>
          </a:stretch>
        </p:blipFill>
        <p:spPr>
          <a:xfrm>
            <a:off x="0" y="0"/>
            <a:ext cx="18288000" cy="10287000"/>
          </a:xfrm>
          <a:prstGeom prst="rect">
            <a:avLst/>
          </a:prstGeom>
        </p:spPr>
      </p:pic>
      <p:graphicFrame>
        <p:nvGraphicFramePr>
          <p:cNvPr id="3" name="Diagrama 2">
            <a:extLst>
              <a:ext uri="{FF2B5EF4-FFF2-40B4-BE49-F238E27FC236}">
                <a16:creationId xmlns:a16="http://schemas.microsoft.com/office/drawing/2014/main" xmlns="" id="{EE4547BC-6064-1EF5-FB36-4185843F4A5C}"/>
              </a:ext>
            </a:extLst>
          </p:cNvPr>
          <p:cNvGraphicFramePr/>
          <p:nvPr>
            <p:extLst>
              <p:ext uri="{D42A27DB-BD31-4B8C-83A1-F6EECF244321}">
                <p14:modId xmlns:p14="http://schemas.microsoft.com/office/powerpoint/2010/main" val="3530581005"/>
              </p:ext>
            </p:extLst>
          </p:nvPr>
        </p:nvGraphicFramePr>
        <p:xfrm>
          <a:off x="5029200" y="5506529"/>
          <a:ext cx="7934864" cy="478047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4" name="Diagrama 3">
            <a:extLst>
              <a:ext uri="{FF2B5EF4-FFF2-40B4-BE49-F238E27FC236}">
                <a16:creationId xmlns:a16="http://schemas.microsoft.com/office/drawing/2014/main" xmlns="" id="{FD63A308-A86C-C2FE-F108-250BD32A5800}"/>
              </a:ext>
            </a:extLst>
          </p:cNvPr>
          <p:cNvGraphicFramePr/>
          <p:nvPr>
            <p:extLst>
              <p:ext uri="{D42A27DB-BD31-4B8C-83A1-F6EECF244321}">
                <p14:modId xmlns:p14="http://schemas.microsoft.com/office/powerpoint/2010/main" val="3062805234"/>
              </p:ext>
            </p:extLst>
          </p:nvPr>
        </p:nvGraphicFramePr>
        <p:xfrm>
          <a:off x="10121900" y="419100"/>
          <a:ext cx="8461075" cy="5934254"/>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5" name="Diagrama 4">
            <a:extLst>
              <a:ext uri="{FF2B5EF4-FFF2-40B4-BE49-F238E27FC236}">
                <a16:creationId xmlns:a16="http://schemas.microsoft.com/office/drawing/2014/main" xmlns="" id="{1478FC0C-C2BA-B34A-8C16-011774553780}"/>
              </a:ext>
            </a:extLst>
          </p:cNvPr>
          <p:cNvGraphicFramePr/>
          <p:nvPr>
            <p:extLst>
              <p:ext uri="{D42A27DB-BD31-4B8C-83A1-F6EECF244321}">
                <p14:modId xmlns:p14="http://schemas.microsoft.com/office/powerpoint/2010/main" val="446496783"/>
              </p:ext>
            </p:extLst>
          </p:nvPr>
        </p:nvGraphicFramePr>
        <p:xfrm>
          <a:off x="-119332" y="736840"/>
          <a:ext cx="7542362" cy="6031247"/>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Tree>
    <p:extLst>
      <p:ext uri="{BB962C8B-B14F-4D97-AF65-F5344CB8AC3E}">
        <p14:creationId xmlns:p14="http://schemas.microsoft.com/office/powerpoint/2010/main" val="799313978"/>
      </p:ext>
    </p:extLst>
  </p:cSld>
  <p:clrMapOvr>
    <a:masterClrMapping/>
  </p:clrMapOvr>
  <mc:AlternateContent xmlns:mc="http://schemas.openxmlformats.org/markup-compatibility/2006" xmlns:p14="http://schemas.microsoft.com/office/powerpoint/2010/main">
    <mc:Choice Requires="p14">
      <p:transition spd="slow" p14:dur="2000" advClick="0" advTm="5000">
        <p14:switch dir="r"/>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Graphic spid="4" grpId="0">
        <p:bldAsOne/>
      </p:bldGraphic>
      <p:bldGraphic spid="5" grpId="0">
        <p:bldAsOne/>
      </p:bldGraphic>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10387" b="10387"/>
          <a:stretch>
            <a:fillRect/>
          </a:stretch>
        </p:blipFill>
        <p:spPr>
          <a:xfrm>
            <a:off x="0" y="0"/>
            <a:ext cx="18288000" cy="10287000"/>
          </a:xfrm>
          <a:prstGeom prst="rect">
            <a:avLst/>
          </a:prstGeom>
        </p:spPr>
      </p:pic>
      <p:sp>
        <p:nvSpPr>
          <p:cNvPr id="3" name="Freeform 3"/>
          <p:cNvSpPr/>
          <p:nvPr/>
        </p:nvSpPr>
        <p:spPr>
          <a:xfrm>
            <a:off x="6364168" y="9477593"/>
            <a:ext cx="5559663" cy="283037"/>
          </a:xfrm>
          <a:custGeom>
            <a:avLst/>
            <a:gdLst/>
            <a:ahLst/>
            <a:cxnLst/>
            <a:rect l="l" t="t" r="r" b="b"/>
            <a:pathLst>
              <a:path w="5559663" h="283037">
                <a:moveTo>
                  <a:pt x="0" y="0"/>
                </a:moveTo>
                <a:lnTo>
                  <a:pt x="5559662" y="0"/>
                </a:lnTo>
                <a:lnTo>
                  <a:pt x="5559662" y="283037"/>
                </a:lnTo>
                <a:lnTo>
                  <a:pt x="0" y="283037"/>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txBody>
          <a:bodyPr/>
          <a:lstStyle/>
          <a:p>
            <a:endParaRPr lang="pt-PT" dirty="0"/>
          </a:p>
        </p:txBody>
      </p:sp>
      <p:sp>
        <p:nvSpPr>
          <p:cNvPr id="5" name="TextBox 5"/>
          <p:cNvSpPr txBox="1"/>
          <p:nvPr/>
        </p:nvSpPr>
        <p:spPr>
          <a:xfrm>
            <a:off x="990600" y="2992970"/>
            <a:ext cx="16799506" cy="3231654"/>
          </a:xfrm>
          <a:prstGeom prst="rect">
            <a:avLst/>
          </a:prstGeom>
        </p:spPr>
        <p:txBody>
          <a:bodyPr lIns="0" tIns="0" rIns="0" bIns="0" rtlCol="0" anchor="t">
            <a:spAutoFit/>
          </a:bodyPr>
          <a:lstStyle/>
          <a:p>
            <a:pPr>
              <a:lnSpc>
                <a:spcPct val="150000"/>
              </a:lnSpc>
            </a:pPr>
            <a:r>
              <a:rPr lang="pt-PT" sz="2800" dirty="0">
                <a:solidFill>
                  <a:schemeClr val="bg1"/>
                </a:solidFill>
                <a:latin typeface="Jannah"/>
                <a:cs typeface="Jannah"/>
              </a:rPr>
              <a:t>Em 1136, já se acreditava que </a:t>
            </a:r>
            <a:r>
              <a:rPr lang="pt-PT" sz="2800" dirty="0" smtClean="0">
                <a:solidFill>
                  <a:schemeClr val="bg1"/>
                </a:solidFill>
                <a:latin typeface="Jannah"/>
                <a:cs typeface="Jannah"/>
              </a:rPr>
              <a:t>Artur </a:t>
            </a:r>
            <a:r>
              <a:rPr lang="pt-PT" sz="2800" dirty="0">
                <a:solidFill>
                  <a:schemeClr val="bg1"/>
                </a:solidFill>
                <a:latin typeface="Jannah"/>
                <a:cs typeface="Jannah"/>
              </a:rPr>
              <a:t>tivesse sido rei de toda a Grã-Bretanha e o conquistador da Gália – região que corresponde hoje aos atuais territórios da França, Bélgica e </a:t>
            </a:r>
            <a:r>
              <a:rPr lang="pt-PT" sz="2800" dirty="0" smtClean="0">
                <a:solidFill>
                  <a:schemeClr val="bg1"/>
                </a:solidFill>
                <a:latin typeface="Jannah"/>
                <a:cs typeface="Jannah"/>
              </a:rPr>
              <a:t>do </a:t>
            </a:r>
            <a:r>
              <a:rPr lang="pt-PT" sz="2800" dirty="0">
                <a:solidFill>
                  <a:schemeClr val="bg1"/>
                </a:solidFill>
                <a:latin typeface="Jannah"/>
                <a:cs typeface="Jannah"/>
              </a:rPr>
              <a:t>norte da </a:t>
            </a:r>
            <a:r>
              <a:rPr lang="pt-PT" sz="2800" dirty="0" smtClean="0">
                <a:solidFill>
                  <a:schemeClr val="bg1"/>
                </a:solidFill>
                <a:latin typeface="Jannah"/>
                <a:cs typeface="Jannah"/>
              </a:rPr>
              <a:t>Espanha </a:t>
            </a:r>
            <a:r>
              <a:rPr lang="pt-PT" sz="2800" dirty="0">
                <a:solidFill>
                  <a:schemeClr val="bg1"/>
                </a:solidFill>
                <a:latin typeface="Jannah"/>
                <a:cs typeface="Jannah"/>
              </a:rPr>
              <a:t>e da Península </a:t>
            </a:r>
            <a:r>
              <a:rPr lang="pt-PT" sz="2800" dirty="0" err="1">
                <a:solidFill>
                  <a:schemeClr val="bg1"/>
                </a:solidFill>
                <a:latin typeface="Jannah"/>
                <a:cs typeface="Jannah"/>
              </a:rPr>
              <a:t>Apenina</a:t>
            </a:r>
            <a:r>
              <a:rPr lang="pt-PT" sz="2800" dirty="0">
                <a:solidFill>
                  <a:schemeClr val="bg1"/>
                </a:solidFill>
                <a:latin typeface="Jannah"/>
                <a:cs typeface="Jannah"/>
              </a:rPr>
              <a:t> – hoje Península Itálica. A sua história e os seus feitos inspiraram várias composições, principalmente </a:t>
            </a:r>
            <a:r>
              <a:rPr lang="pt-PT" sz="2800" dirty="0" smtClean="0">
                <a:solidFill>
                  <a:schemeClr val="bg1"/>
                </a:solidFill>
                <a:latin typeface="Jannah"/>
                <a:cs typeface="Jannah"/>
              </a:rPr>
              <a:t>nos séculos </a:t>
            </a:r>
            <a:r>
              <a:rPr lang="pt-PT" sz="2800" dirty="0">
                <a:solidFill>
                  <a:schemeClr val="bg1"/>
                </a:solidFill>
                <a:latin typeface="Jannah"/>
                <a:cs typeface="Jannah"/>
              </a:rPr>
              <a:t>XII e XIII. A sua existência é contestada e muitos autores reconhecem nela apenas uma </a:t>
            </a:r>
            <a:r>
              <a:rPr lang="pt-PT" sz="2800" dirty="0" smtClean="0">
                <a:solidFill>
                  <a:schemeClr val="bg1"/>
                </a:solidFill>
                <a:latin typeface="Jannah"/>
                <a:cs typeface="Jannah"/>
              </a:rPr>
              <a:t>lenda.</a:t>
            </a:r>
            <a:endParaRPr lang="en-US" sz="2800" dirty="0">
              <a:solidFill>
                <a:schemeClr val="bg1"/>
              </a:solidFill>
              <a:latin typeface="Jannah"/>
              <a:cs typeface="Jannah"/>
            </a:endParaRPr>
          </a:p>
        </p:txBody>
      </p:sp>
      <p:sp>
        <p:nvSpPr>
          <p:cNvPr id="6" name="TextBox 6"/>
          <p:cNvSpPr txBox="1"/>
          <p:nvPr/>
        </p:nvSpPr>
        <p:spPr>
          <a:xfrm>
            <a:off x="1524000" y="884150"/>
            <a:ext cx="14350676" cy="1359346"/>
          </a:xfrm>
          <a:prstGeom prst="rect">
            <a:avLst/>
          </a:prstGeom>
        </p:spPr>
        <p:txBody>
          <a:bodyPr lIns="0" tIns="0" rIns="0" bIns="0" rtlCol="0" anchor="t">
            <a:spAutoFit/>
          </a:bodyPr>
          <a:lstStyle/>
          <a:p>
            <a:pPr algn="ctr">
              <a:lnSpc>
                <a:spcPts val="5340"/>
              </a:lnSpc>
            </a:pPr>
            <a:r>
              <a:rPr lang="pt-PT" sz="5400" dirty="0" smtClean="0">
                <a:solidFill>
                  <a:schemeClr val="bg1"/>
                </a:solidFill>
                <a:latin typeface="Jannah"/>
                <a:cs typeface="Jannah"/>
              </a:rPr>
              <a:t>A lenda </a:t>
            </a:r>
            <a:r>
              <a:rPr lang="pt-PT" sz="5400" dirty="0">
                <a:solidFill>
                  <a:schemeClr val="bg1"/>
                </a:solidFill>
                <a:latin typeface="Jannah"/>
                <a:cs typeface="Jannah"/>
              </a:rPr>
              <a:t>do Rei </a:t>
            </a:r>
            <a:r>
              <a:rPr lang="pt-PT" sz="5400" dirty="0" smtClean="0">
                <a:solidFill>
                  <a:schemeClr val="bg1"/>
                </a:solidFill>
                <a:latin typeface="Jannah"/>
                <a:cs typeface="Jannah"/>
              </a:rPr>
              <a:t>Artur e dos</a:t>
            </a:r>
          </a:p>
          <a:p>
            <a:pPr algn="ctr">
              <a:lnSpc>
                <a:spcPts val="5340"/>
              </a:lnSpc>
            </a:pPr>
            <a:r>
              <a:rPr lang="pt-PT" sz="5400" dirty="0" smtClean="0">
                <a:solidFill>
                  <a:schemeClr val="bg1"/>
                </a:solidFill>
                <a:latin typeface="Jannah"/>
                <a:cs typeface="Jannah"/>
              </a:rPr>
              <a:t>cavaleiros da távola redonda</a:t>
            </a:r>
            <a:endParaRPr lang="en-US" sz="5400" dirty="0">
              <a:solidFill>
                <a:schemeClr val="bg1"/>
              </a:solidFill>
              <a:latin typeface="Jannah"/>
              <a:cs typeface="Jannah"/>
            </a:endParaRPr>
          </a:p>
        </p:txBody>
      </p:sp>
      <p:pic>
        <p:nvPicPr>
          <p:cNvPr id="4" name="Picture 2">
            <a:extLst>
              <a:ext uri="{FF2B5EF4-FFF2-40B4-BE49-F238E27FC236}">
                <a16:creationId xmlns:a16="http://schemas.microsoft.com/office/drawing/2014/main" xmlns="" id="{F7730646-40D9-6980-E58F-C4B428454FE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728559" y="5706847"/>
            <a:ext cx="5045781" cy="377074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89096527"/>
      </p:ext>
    </p:extLst>
  </p:cSld>
  <p:clrMapOvr>
    <a:masterClrMapping/>
  </p:clrMapOvr>
  <mc:AlternateContent xmlns:mc="http://schemas.openxmlformats.org/markup-compatibility/2006" xmlns:p14="http://schemas.microsoft.com/office/powerpoint/2010/main">
    <mc:Choice Requires="p14">
      <p:transition spd="slow" p14:dur="2000" advClick="0" advTm="5000">
        <p14:switch dir="r"/>
      </p:transition>
    </mc:Choice>
    <mc:Fallback xmlns="">
      <p:transition spd="slow" advClick="0" advTm="5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10387" b="10387"/>
          <a:stretch>
            <a:fillRect/>
          </a:stretch>
        </p:blipFill>
        <p:spPr>
          <a:xfrm>
            <a:off x="0" y="0"/>
            <a:ext cx="18288000" cy="10287000"/>
          </a:xfrm>
          <a:prstGeom prst="rect">
            <a:avLst/>
          </a:prstGeom>
        </p:spPr>
      </p:pic>
      <p:sp>
        <p:nvSpPr>
          <p:cNvPr id="6" name="TextBox 6"/>
          <p:cNvSpPr txBox="1"/>
          <p:nvPr/>
        </p:nvSpPr>
        <p:spPr>
          <a:xfrm>
            <a:off x="1981200" y="495300"/>
            <a:ext cx="13320090" cy="1508105"/>
          </a:xfrm>
          <a:prstGeom prst="rect">
            <a:avLst/>
          </a:prstGeom>
        </p:spPr>
        <p:txBody>
          <a:bodyPr wrap="square" lIns="0" tIns="0" rIns="0" bIns="0" rtlCol="0" anchor="t">
            <a:spAutoFit/>
          </a:bodyPr>
          <a:lstStyle/>
          <a:p>
            <a:pPr algn="ctr"/>
            <a:r>
              <a:rPr lang="pt-PT" sz="6600" b="1" dirty="0">
                <a:latin typeface="Jannah" panose="020B0604020202020204" charset="-78"/>
                <a:cs typeface="Jannah" panose="020B0604020202020204" charset="-78"/>
              </a:rPr>
              <a:t>Cerveja Belga</a:t>
            </a:r>
            <a:r>
              <a:rPr lang="pt-PT" sz="3200" kern="100" dirty="0">
                <a:solidFill>
                  <a:srgbClr val="040404"/>
                </a:solidFill>
                <a:effectLst/>
                <a:latin typeface="Jannah" panose="020B0604020202020204" charset="-78"/>
                <a:ea typeface="Calibri" panose="020F0502020204030204" pitchFamily="34" charset="0"/>
                <a:cs typeface="Jannah" panose="020B0604020202020204" charset="-78"/>
              </a:rPr>
              <a:t/>
            </a:r>
            <a:br>
              <a:rPr lang="pt-PT" sz="3200" kern="100" dirty="0">
                <a:solidFill>
                  <a:srgbClr val="040404"/>
                </a:solidFill>
                <a:effectLst/>
                <a:latin typeface="Jannah" panose="020B0604020202020204" charset="-78"/>
                <a:ea typeface="Calibri" panose="020F0502020204030204" pitchFamily="34" charset="0"/>
                <a:cs typeface="Jannah" panose="020B0604020202020204" charset="-78"/>
              </a:rPr>
            </a:br>
            <a:endParaRPr lang="en-US" sz="3200" dirty="0">
              <a:solidFill>
                <a:srgbClr val="342418"/>
              </a:solidFill>
              <a:latin typeface="Jannah" panose="020B0604020202020204" charset="-78"/>
              <a:cs typeface="Jannah" panose="020B0604020202020204" charset="-78"/>
            </a:endParaRPr>
          </a:p>
        </p:txBody>
      </p:sp>
      <p:sp>
        <p:nvSpPr>
          <p:cNvPr id="7" name="TextBox 7"/>
          <p:cNvSpPr txBox="1"/>
          <p:nvPr/>
        </p:nvSpPr>
        <p:spPr>
          <a:xfrm>
            <a:off x="1295400" y="2324100"/>
            <a:ext cx="12525722" cy="3323987"/>
          </a:xfrm>
          <a:prstGeom prst="rect">
            <a:avLst/>
          </a:prstGeom>
        </p:spPr>
        <p:txBody>
          <a:bodyPr wrap="square" lIns="0" tIns="0" rIns="0" bIns="0" rtlCol="0" anchor="t">
            <a:spAutoFit/>
          </a:bodyPr>
          <a:lstStyle/>
          <a:p>
            <a:pPr algn="just"/>
            <a:r>
              <a:rPr lang="pt-PT" sz="2400" b="0" i="0" dirty="0">
                <a:effectLst/>
                <a:latin typeface="Jannah"/>
                <a:cs typeface="Jannah"/>
              </a:rPr>
              <a:t>A produção de cerveja na Bélgica remonta ao século </a:t>
            </a:r>
            <a:r>
              <a:rPr lang="pt-PT" sz="2400" dirty="0">
                <a:latin typeface="Jannah"/>
                <a:cs typeface="Jannah"/>
              </a:rPr>
              <a:t>IX</a:t>
            </a:r>
            <a:r>
              <a:rPr lang="pt-PT" sz="2400" b="0" i="0" dirty="0">
                <a:effectLst/>
                <a:latin typeface="Jannah"/>
                <a:cs typeface="Jannah"/>
              </a:rPr>
              <a:t>, quando era feita por monges em abadias. No século </a:t>
            </a:r>
            <a:r>
              <a:rPr lang="pt-PT" sz="2400" dirty="0">
                <a:latin typeface="Jannah"/>
                <a:cs typeface="Jannah"/>
              </a:rPr>
              <a:t>XII</a:t>
            </a:r>
            <a:r>
              <a:rPr lang="pt-PT" sz="2400" b="0" i="0" dirty="0">
                <a:effectLst/>
                <a:latin typeface="Jannah"/>
                <a:cs typeface="Jannah"/>
              </a:rPr>
              <a:t>, </a:t>
            </a:r>
            <a:r>
              <a:rPr lang="pt-PT" sz="2400" b="0" i="0" dirty="0" err="1">
                <a:effectLst/>
                <a:latin typeface="Jannah"/>
                <a:cs typeface="Jannah"/>
              </a:rPr>
              <a:t>Hildegard</a:t>
            </a:r>
            <a:r>
              <a:rPr lang="pt-PT" sz="2400" b="0" i="0" dirty="0">
                <a:effectLst/>
                <a:latin typeface="Jannah"/>
                <a:cs typeface="Jannah"/>
              </a:rPr>
              <a:t> de </a:t>
            </a:r>
            <a:r>
              <a:rPr lang="pt-PT" sz="2400" b="0" i="0" dirty="0" err="1">
                <a:effectLst/>
                <a:latin typeface="Jannah"/>
                <a:cs typeface="Jannah"/>
              </a:rPr>
              <a:t>Bingen</a:t>
            </a:r>
            <a:r>
              <a:rPr lang="pt-PT" sz="2400" b="0" i="0" dirty="0">
                <a:effectLst/>
                <a:latin typeface="Jannah"/>
                <a:cs typeface="Jannah"/>
              </a:rPr>
              <a:t> - escritora, compositora, intelectual e renascentista antes da própria Renascença - foi a primeira pessoa a escrever sobre o uso de lúpulo na cerveja. Os monges continuaram a fabricar cerveja em dois estilos diferentes: trapista </a:t>
            </a:r>
            <a:r>
              <a:rPr lang="pt-PT" sz="2400" b="0" i="0" dirty="0" smtClean="0">
                <a:effectLst/>
                <a:latin typeface="Jannah"/>
                <a:cs typeface="Jannah"/>
              </a:rPr>
              <a:t>- cerveja fabricada </a:t>
            </a:r>
            <a:r>
              <a:rPr lang="pt-PT" sz="2400" b="0" i="0" dirty="0">
                <a:effectLst/>
                <a:latin typeface="Jannah"/>
                <a:cs typeface="Jannah"/>
              </a:rPr>
              <a:t>apenas por monges </a:t>
            </a:r>
            <a:r>
              <a:rPr lang="pt-PT" sz="2400" b="0" i="0" dirty="0" smtClean="0">
                <a:effectLst/>
                <a:latin typeface="Jannah"/>
                <a:cs typeface="Jannah"/>
              </a:rPr>
              <a:t>trapistas - e </a:t>
            </a:r>
            <a:r>
              <a:rPr lang="pt-PT" sz="2400" b="0" i="0" dirty="0" err="1">
                <a:effectLst/>
                <a:latin typeface="Jannah"/>
                <a:cs typeface="Jannah"/>
              </a:rPr>
              <a:t>abbey</a:t>
            </a:r>
            <a:r>
              <a:rPr lang="pt-PT" sz="2400" b="0" i="0" dirty="0">
                <a:effectLst/>
                <a:latin typeface="Jannah"/>
                <a:cs typeface="Jannah"/>
              </a:rPr>
              <a:t> -- </a:t>
            </a:r>
            <a:r>
              <a:rPr lang="pt-PT" sz="2400" b="0" i="0" dirty="0" smtClean="0">
                <a:effectLst/>
                <a:latin typeface="Jannah"/>
                <a:cs typeface="Jannah"/>
              </a:rPr>
              <a:t>cerveja </a:t>
            </a:r>
            <a:r>
              <a:rPr lang="pt-PT" sz="2400" b="0" i="0" dirty="0">
                <a:effectLst/>
                <a:latin typeface="Jannah"/>
                <a:cs typeface="Jannah"/>
              </a:rPr>
              <a:t>que </a:t>
            </a:r>
            <a:r>
              <a:rPr lang="pt-PT" sz="2400" b="0" i="0" dirty="0" smtClean="0">
                <a:effectLst/>
                <a:latin typeface="Jannah"/>
                <a:cs typeface="Jannah"/>
              </a:rPr>
              <a:t>começou por ser fabricada </a:t>
            </a:r>
            <a:r>
              <a:rPr lang="pt-PT" sz="2400" b="0" i="0" dirty="0">
                <a:effectLst/>
                <a:latin typeface="Jannah"/>
                <a:cs typeface="Jannah"/>
              </a:rPr>
              <a:t>por monges, mas que </a:t>
            </a:r>
            <a:r>
              <a:rPr lang="pt-PT" sz="2400" b="0" i="0" dirty="0" smtClean="0">
                <a:effectLst/>
                <a:latin typeface="Jannah"/>
                <a:cs typeface="Jannah"/>
              </a:rPr>
              <a:t>passou a </a:t>
            </a:r>
            <a:r>
              <a:rPr lang="pt-PT" sz="2400" b="0" i="0" dirty="0">
                <a:effectLst/>
                <a:latin typeface="Jannah"/>
                <a:cs typeface="Jannah"/>
              </a:rPr>
              <a:t>ser </a:t>
            </a:r>
            <a:r>
              <a:rPr lang="pt-PT" sz="2400" b="0" i="0" dirty="0" smtClean="0">
                <a:effectLst/>
                <a:latin typeface="Jannah"/>
                <a:cs typeface="Jannah"/>
              </a:rPr>
              <a:t>produzida em </a:t>
            </a:r>
            <a:r>
              <a:rPr lang="pt-PT" sz="2400" b="0" i="0" dirty="0">
                <a:effectLst/>
                <a:latin typeface="Jannah"/>
                <a:cs typeface="Jannah"/>
              </a:rPr>
              <a:t>cervejarias. A Bélgica produz mais de 1.000 tipos de cerveja, com tonalidades que vão do louro claro ao marrom escuro, do sabor adocicado ao achocolatado, de corpo leve ou bem encorpadas e com final </a:t>
            </a:r>
            <a:r>
              <a:rPr lang="pt-PT" sz="2400" b="0" i="0" dirty="0" smtClean="0">
                <a:effectLst/>
                <a:latin typeface="Jannah"/>
                <a:cs typeface="Jannah"/>
              </a:rPr>
              <a:t>longo.</a:t>
            </a:r>
            <a:endParaRPr lang="pt-PT" sz="3600" b="0" i="0" dirty="0">
              <a:effectLst/>
              <a:latin typeface="Jannah"/>
              <a:cs typeface="Jannah"/>
            </a:endParaRPr>
          </a:p>
        </p:txBody>
      </p:sp>
      <p:pic>
        <p:nvPicPr>
          <p:cNvPr id="4" name="Picture 2">
            <a:extLst>
              <a:ext uri="{FF2B5EF4-FFF2-40B4-BE49-F238E27FC236}">
                <a16:creationId xmlns:a16="http://schemas.microsoft.com/office/drawing/2014/main" xmlns="" id="{B2E7C5C9-4469-2F0C-6CAB-5BDB309539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01400" y="5709745"/>
            <a:ext cx="5906474" cy="2954655"/>
          </a:xfrm>
          <a:prstGeom prst="rect">
            <a:avLst/>
          </a:prstGeom>
          <a:noFill/>
          <a:extLst>
            <a:ext uri="{909E8E84-426E-40DD-AFC4-6F175D3DCCD1}">
              <a14:hiddenFill xmlns:a14="http://schemas.microsoft.com/office/drawing/2010/main">
                <a:solidFill>
                  <a:srgbClr val="FFFFFF"/>
                </a:solidFill>
              </a14:hiddenFill>
            </a:ext>
          </a:extLst>
        </p:spPr>
      </p:pic>
      <p:sp>
        <p:nvSpPr>
          <p:cNvPr id="8" name="Freeform 3"/>
          <p:cNvSpPr/>
          <p:nvPr/>
        </p:nvSpPr>
        <p:spPr>
          <a:xfrm>
            <a:off x="6534996" y="9715500"/>
            <a:ext cx="5218007" cy="265644"/>
          </a:xfrm>
          <a:custGeom>
            <a:avLst/>
            <a:gdLst/>
            <a:ahLst/>
            <a:cxnLst/>
            <a:rect l="l" t="t" r="r" b="b"/>
            <a:pathLst>
              <a:path w="5218007" h="265644">
                <a:moveTo>
                  <a:pt x="0" y="0"/>
                </a:moveTo>
                <a:lnTo>
                  <a:pt x="5218008" y="0"/>
                </a:lnTo>
                <a:lnTo>
                  <a:pt x="5218008" y="265644"/>
                </a:lnTo>
                <a:lnTo>
                  <a:pt x="0" y="265644"/>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txBody>
          <a:bodyPr/>
          <a:lstStyle/>
          <a:p>
            <a:endParaRPr lang="pt-PT" dirty="0"/>
          </a:p>
        </p:txBody>
      </p:sp>
    </p:spTree>
    <p:extLst>
      <p:ext uri="{BB962C8B-B14F-4D97-AF65-F5344CB8AC3E}">
        <p14:creationId xmlns:p14="http://schemas.microsoft.com/office/powerpoint/2010/main" val="937676133"/>
      </p:ext>
    </p:extLst>
  </p:cSld>
  <p:clrMapOvr>
    <a:masterClrMapping/>
  </p:clrMapOvr>
  <mc:AlternateContent xmlns:mc="http://schemas.openxmlformats.org/markup-compatibility/2006" xmlns:p14="http://schemas.microsoft.com/office/powerpoint/2010/main">
    <mc:Choice Requires="p14">
      <p:transition spd="slow" p14:dur="2000" advClick="0" advTm="5000">
        <p14:switch dir="r"/>
      </p:transition>
    </mc:Choice>
    <mc:Fallback xmlns="">
      <p:transition spd="slow" advClick="0" advTm="5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10387" b="10387"/>
          <a:stretch>
            <a:fillRect/>
          </a:stretch>
        </p:blipFill>
        <p:spPr>
          <a:xfrm>
            <a:off x="0" y="0"/>
            <a:ext cx="18288000" cy="10287000"/>
          </a:xfrm>
          <a:prstGeom prst="rect">
            <a:avLst/>
          </a:prstGeom>
        </p:spPr>
      </p:pic>
      <p:sp>
        <p:nvSpPr>
          <p:cNvPr id="6" name="TextBox 6"/>
          <p:cNvSpPr txBox="1"/>
          <p:nvPr/>
        </p:nvSpPr>
        <p:spPr>
          <a:xfrm>
            <a:off x="1981200" y="495300"/>
            <a:ext cx="13320090" cy="1508105"/>
          </a:xfrm>
          <a:prstGeom prst="rect">
            <a:avLst/>
          </a:prstGeom>
        </p:spPr>
        <p:txBody>
          <a:bodyPr wrap="square" lIns="0" tIns="0" rIns="0" bIns="0" rtlCol="0" anchor="t">
            <a:spAutoFit/>
          </a:bodyPr>
          <a:lstStyle/>
          <a:p>
            <a:pPr algn="ctr"/>
            <a:r>
              <a:rPr lang="pt-PT" sz="6600" b="1" i="0" dirty="0">
                <a:solidFill>
                  <a:srgbClr val="333333"/>
                </a:solidFill>
                <a:effectLst/>
                <a:latin typeface="Jannah" panose="020B0604020202020204" charset="-78"/>
                <a:cs typeface="Jannah" panose="020B0604020202020204" charset="-78"/>
              </a:rPr>
              <a:t>Capoeira</a:t>
            </a:r>
            <a:r>
              <a:rPr lang="pt-PT" sz="3200" kern="100" dirty="0">
                <a:solidFill>
                  <a:srgbClr val="040404"/>
                </a:solidFill>
                <a:effectLst/>
                <a:latin typeface="Jannah" panose="020B0604020202020204" charset="-78"/>
                <a:ea typeface="Calibri" panose="020F0502020204030204" pitchFamily="34" charset="0"/>
                <a:cs typeface="Jannah" panose="020B0604020202020204" charset="-78"/>
              </a:rPr>
              <a:t/>
            </a:r>
            <a:br>
              <a:rPr lang="pt-PT" sz="3200" kern="100" dirty="0">
                <a:solidFill>
                  <a:srgbClr val="040404"/>
                </a:solidFill>
                <a:effectLst/>
                <a:latin typeface="Jannah" panose="020B0604020202020204" charset="-78"/>
                <a:ea typeface="Calibri" panose="020F0502020204030204" pitchFamily="34" charset="0"/>
                <a:cs typeface="Jannah" panose="020B0604020202020204" charset="-78"/>
              </a:rPr>
            </a:br>
            <a:endParaRPr lang="en-US" sz="3200" dirty="0">
              <a:solidFill>
                <a:srgbClr val="342418"/>
              </a:solidFill>
              <a:latin typeface="Jannah" panose="020B0604020202020204" charset="-78"/>
              <a:cs typeface="Jannah" panose="020B0604020202020204" charset="-78"/>
            </a:endParaRPr>
          </a:p>
        </p:txBody>
      </p:sp>
      <p:sp>
        <p:nvSpPr>
          <p:cNvPr id="7" name="TextBox 7"/>
          <p:cNvSpPr txBox="1"/>
          <p:nvPr/>
        </p:nvSpPr>
        <p:spPr>
          <a:xfrm>
            <a:off x="1219200" y="2003405"/>
            <a:ext cx="12525722" cy="2215991"/>
          </a:xfrm>
          <a:prstGeom prst="rect">
            <a:avLst/>
          </a:prstGeom>
        </p:spPr>
        <p:txBody>
          <a:bodyPr wrap="square" lIns="0" tIns="0" rIns="0" bIns="0" rtlCol="0" anchor="t">
            <a:spAutoFit/>
          </a:bodyPr>
          <a:lstStyle/>
          <a:p>
            <a:pPr algn="just"/>
            <a:r>
              <a:rPr lang="pt-PT" sz="3600" b="0" i="0" dirty="0">
                <a:effectLst/>
                <a:latin typeface="Jannah"/>
                <a:cs typeface="Jannah"/>
              </a:rPr>
              <a:t>Mistura de dança e arte marcial, </a:t>
            </a:r>
            <a:r>
              <a:rPr lang="pt-PT" sz="3600" b="0" i="0" dirty="0" smtClean="0">
                <a:effectLst/>
                <a:latin typeface="Jannah"/>
                <a:cs typeface="Jannah"/>
              </a:rPr>
              <a:t>expressão cultural brasileira, símbolo </a:t>
            </a:r>
            <a:r>
              <a:rPr lang="pt-PT" sz="3600" b="0" i="0" dirty="0">
                <a:effectLst/>
                <a:latin typeface="Jannah"/>
                <a:cs typeface="Jannah"/>
              </a:rPr>
              <a:t>de resistência dos </a:t>
            </a:r>
            <a:r>
              <a:rPr lang="pt-PT" sz="3600" b="0" i="0" dirty="0" smtClean="0">
                <a:effectLst/>
                <a:latin typeface="Jannah"/>
                <a:cs typeface="Jannah"/>
              </a:rPr>
              <a:t>escravos africanos. A roda </a:t>
            </a:r>
            <a:r>
              <a:rPr lang="pt-PT" sz="3600" b="0" i="0" dirty="0">
                <a:effectLst/>
                <a:latin typeface="Jannah"/>
                <a:cs typeface="Jannah"/>
              </a:rPr>
              <a:t>de capoeira foi reconhecida pela</a:t>
            </a:r>
            <a:r>
              <a:rPr lang="pt-PT" sz="3600" dirty="0">
                <a:latin typeface="Jannah"/>
                <a:cs typeface="Jannah"/>
              </a:rPr>
              <a:t> </a:t>
            </a:r>
            <a:r>
              <a:rPr lang="pt-PT" sz="3600" dirty="0" smtClean="0">
                <a:latin typeface="Jannah"/>
                <a:cs typeface="Jannah"/>
              </a:rPr>
              <a:t>UNESCO </a:t>
            </a:r>
            <a:r>
              <a:rPr lang="pt-PT" sz="3600" b="0" i="0" dirty="0" smtClean="0">
                <a:effectLst/>
                <a:latin typeface="Jannah"/>
                <a:cs typeface="Jannah"/>
              </a:rPr>
              <a:t>como </a:t>
            </a:r>
            <a:r>
              <a:rPr lang="pt-PT" sz="3600" b="0" i="0" dirty="0">
                <a:effectLst/>
                <a:latin typeface="Jannah"/>
                <a:cs typeface="Jannah"/>
              </a:rPr>
              <a:t>Património Cultural Imaterial da Humanidade</a:t>
            </a:r>
            <a:r>
              <a:rPr lang="pt-PT" sz="3600" b="0" i="0" dirty="0">
                <a:solidFill>
                  <a:srgbClr val="363636"/>
                </a:solidFill>
                <a:effectLst/>
                <a:latin typeface="Jannah"/>
                <a:cs typeface="Jannah"/>
              </a:rPr>
              <a:t>.</a:t>
            </a:r>
            <a:endParaRPr lang="pt-PT" sz="3600" dirty="0">
              <a:latin typeface="Jannah"/>
              <a:cs typeface="Jannah"/>
            </a:endParaRPr>
          </a:p>
        </p:txBody>
      </p:sp>
      <p:pic>
        <p:nvPicPr>
          <p:cNvPr id="3" name="Picture 2" descr="Martial Art Disciplines - Kickboxing, Kung fu and Self Defence.">
            <a:extLst>
              <a:ext uri="{FF2B5EF4-FFF2-40B4-BE49-F238E27FC236}">
                <a16:creationId xmlns:a16="http://schemas.microsoft.com/office/drawing/2014/main" xmlns="" id="{D9689C84-1BF5-1A97-ECC3-B6B819F439E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36789" y="3968720"/>
            <a:ext cx="8479586" cy="5309089"/>
          </a:xfrm>
          <a:prstGeom prst="rect">
            <a:avLst/>
          </a:prstGeom>
          <a:noFill/>
          <a:extLst>
            <a:ext uri="{909E8E84-426E-40DD-AFC4-6F175D3DCCD1}">
              <a14:hiddenFill xmlns:a14="http://schemas.microsoft.com/office/drawing/2010/main">
                <a:solidFill>
                  <a:srgbClr val="FFFFFF"/>
                </a:solidFill>
              </a14:hiddenFill>
            </a:ext>
          </a:extLst>
        </p:spPr>
      </p:pic>
      <p:sp>
        <p:nvSpPr>
          <p:cNvPr id="8" name="Freeform 3"/>
          <p:cNvSpPr/>
          <p:nvPr/>
        </p:nvSpPr>
        <p:spPr>
          <a:xfrm>
            <a:off x="6534996" y="9715500"/>
            <a:ext cx="5218007" cy="265644"/>
          </a:xfrm>
          <a:custGeom>
            <a:avLst/>
            <a:gdLst/>
            <a:ahLst/>
            <a:cxnLst/>
            <a:rect l="l" t="t" r="r" b="b"/>
            <a:pathLst>
              <a:path w="5218007" h="265644">
                <a:moveTo>
                  <a:pt x="0" y="0"/>
                </a:moveTo>
                <a:lnTo>
                  <a:pt x="5218008" y="0"/>
                </a:lnTo>
                <a:lnTo>
                  <a:pt x="5218008" y="265644"/>
                </a:lnTo>
                <a:lnTo>
                  <a:pt x="0" y="265644"/>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txBody>
          <a:bodyPr/>
          <a:lstStyle/>
          <a:p>
            <a:endParaRPr lang="pt-PT" dirty="0"/>
          </a:p>
        </p:txBody>
      </p:sp>
    </p:spTree>
    <p:extLst>
      <p:ext uri="{BB962C8B-B14F-4D97-AF65-F5344CB8AC3E}">
        <p14:creationId xmlns:p14="http://schemas.microsoft.com/office/powerpoint/2010/main" val="2083263785"/>
      </p:ext>
    </p:extLst>
  </p:cSld>
  <p:clrMapOvr>
    <a:masterClrMapping/>
  </p:clrMapOvr>
  <mc:AlternateContent xmlns:mc="http://schemas.openxmlformats.org/markup-compatibility/2006" xmlns:p14="http://schemas.microsoft.com/office/powerpoint/2010/main">
    <mc:Choice Requires="p14">
      <p:transition spd="slow" p14:dur="2000" advClick="0" advTm="5000">
        <p14:switch dir="r"/>
      </p:transition>
    </mc:Choice>
    <mc:Fallback xmlns="">
      <p:transition spd="slow" advClick="0" advTm="5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srcRect t="10387" b="10387"/>
          <a:stretch>
            <a:fillRect/>
          </a:stretch>
        </p:blipFill>
        <p:spPr>
          <a:xfrm>
            <a:off x="0" y="7937"/>
            <a:ext cx="18288000" cy="10287000"/>
          </a:xfrm>
          <a:prstGeom prst="rect">
            <a:avLst/>
          </a:prstGeom>
        </p:spPr>
      </p:pic>
      <p:sp>
        <p:nvSpPr>
          <p:cNvPr id="6" name="TextBox 6"/>
          <p:cNvSpPr txBox="1"/>
          <p:nvPr/>
        </p:nvSpPr>
        <p:spPr>
          <a:xfrm>
            <a:off x="4351342" y="619199"/>
            <a:ext cx="9585316" cy="948978"/>
          </a:xfrm>
          <a:prstGeom prst="rect">
            <a:avLst/>
          </a:prstGeom>
        </p:spPr>
        <p:txBody>
          <a:bodyPr lIns="0" tIns="0" rIns="0" bIns="0" rtlCol="0" anchor="t">
            <a:spAutoFit/>
          </a:bodyPr>
          <a:lstStyle/>
          <a:p>
            <a:pPr algn="ctr">
              <a:lnSpc>
                <a:spcPts val="7412"/>
              </a:lnSpc>
            </a:pPr>
            <a:r>
              <a:rPr lang="pt-PT" sz="6600" b="1" dirty="0">
                <a:latin typeface="Jannah" panose="020B0604020202020204" charset="-78"/>
                <a:cs typeface="Jannah" panose="020B0604020202020204" charset="-78"/>
              </a:rPr>
              <a:t>PORTUGAL</a:t>
            </a:r>
            <a:endParaRPr lang="en-US" sz="6600" b="1" dirty="0">
              <a:solidFill>
                <a:srgbClr val="342418"/>
              </a:solidFill>
              <a:latin typeface="Jannah" panose="020B0604020202020204" charset="-78"/>
              <a:cs typeface="Jannah" panose="020B0604020202020204" charset="-78"/>
            </a:endParaRPr>
          </a:p>
        </p:txBody>
      </p:sp>
      <p:sp>
        <p:nvSpPr>
          <p:cNvPr id="7" name="TextBox 7"/>
          <p:cNvSpPr txBox="1"/>
          <p:nvPr/>
        </p:nvSpPr>
        <p:spPr>
          <a:xfrm>
            <a:off x="2881139" y="2579399"/>
            <a:ext cx="12525722" cy="5539978"/>
          </a:xfrm>
          <a:prstGeom prst="rect">
            <a:avLst/>
          </a:prstGeom>
        </p:spPr>
        <p:txBody>
          <a:bodyPr wrap="square" lIns="0" tIns="0" rIns="0" bIns="0" rtlCol="0" anchor="t">
            <a:spAutoFit/>
          </a:bodyPr>
          <a:lstStyle/>
          <a:p>
            <a:pPr algn="ctr"/>
            <a:r>
              <a:rPr lang="pt-PT" sz="3600" dirty="0">
                <a:latin typeface="Jannah" panose="020B0604020202020204" charset="-78"/>
                <a:cs typeface="Jannah" panose="020B0604020202020204" charset="-78"/>
              </a:rPr>
              <a:t>Em Portugal, a noção de Património Cultural Imaterial, trazida para a ordem do dia com os esforços intelectuais e políticos visando a classificação do Fado como Património</a:t>
            </a:r>
            <a:r>
              <a:rPr lang="pt-PT" sz="3600" u="sng" dirty="0">
                <a:latin typeface="Jannah" panose="020B0604020202020204" charset="-78"/>
                <a:cs typeface="Jannah" panose="020B0604020202020204" charset="-78"/>
              </a:rPr>
              <a:t> </a:t>
            </a:r>
            <a:r>
              <a:rPr lang="pt-PT" sz="3600" dirty="0">
                <a:latin typeface="Jannah" panose="020B0604020202020204" charset="-78"/>
                <a:cs typeface="Jannah" panose="020B0604020202020204" charset="-78"/>
              </a:rPr>
              <a:t>Mundial pela UNESCO, </a:t>
            </a:r>
            <a:r>
              <a:rPr lang="pt-PT" sz="3600" dirty="0" smtClean="0">
                <a:latin typeface="Jannah" panose="020B0604020202020204" charset="-78"/>
                <a:cs typeface="Jannah" panose="020B0604020202020204" charset="-78"/>
              </a:rPr>
              <a:t>conheceu avanços </a:t>
            </a:r>
            <a:r>
              <a:rPr lang="pt-PT" sz="3600" dirty="0">
                <a:latin typeface="Jannah" panose="020B0604020202020204" charset="-78"/>
                <a:cs typeface="Jannah" panose="020B0604020202020204" charset="-78"/>
              </a:rPr>
              <a:t>teóricos significativos através dos estudos do escritor e etnólogo Alexandre Parafita, assentes na semiose dos textos e contextos que lhe conferem expressão e manifestação, incluindo aqueles que a modernidade vem alterando ou eliminando ao nível dos rituais (medicina popular, ritos de morte, religiosidade, labores agrários…).</a:t>
            </a:r>
            <a:endParaRPr lang="pt-PT" dirty="0"/>
          </a:p>
        </p:txBody>
      </p:sp>
      <p:sp>
        <p:nvSpPr>
          <p:cNvPr id="3" name="AutoShape 2" descr="Escola Secundária de Gago Coutinho em Alverca - Home | Faceboo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PT"/>
          </a:p>
        </p:txBody>
      </p:sp>
      <p:sp>
        <p:nvSpPr>
          <p:cNvPr id="4" name="AutoShape 4" descr="Escola Secundária de Gago Coutinho em Alverca - Home | Faceboo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PT"/>
          </a:p>
        </p:txBody>
      </p:sp>
      <p:sp>
        <p:nvSpPr>
          <p:cNvPr id="8" name="Freeform 3"/>
          <p:cNvSpPr/>
          <p:nvPr/>
        </p:nvSpPr>
        <p:spPr>
          <a:xfrm>
            <a:off x="6534996" y="9715500"/>
            <a:ext cx="5218007" cy="265644"/>
          </a:xfrm>
          <a:custGeom>
            <a:avLst/>
            <a:gdLst/>
            <a:ahLst/>
            <a:cxnLst/>
            <a:rect l="l" t="t" r="r" b="b"/>
            <a:pathLst>
              <a:path w="5218007" h="265644">
                <a:moveTo>
                  <a:pt x="0" y="0"/>
                </a:moveTo>
                <a:lnTo>
                  <a:pt x="5218008" y="0"/>
                </a:lnTo>
                <a:lnTo>
                  <a:pt x="5218008" y="265644"/>
                </a:lnTo>
                <a:lnTo>
                  <a:pt x="0" y="265644"/>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txBody>
          <a:bodyPr/>
          <a:lstStyle/>
          <a:p>
            <a:endParaRPr lang="pt-PT" dirty="0"/>
          </a:p>
        </p:txBody>
      </p:sp>
    </p:spTree>
  </p:cSld>
  <p:clrMapOvr>
    <a:masterClrMapping/>
  </p:clrMapOvr>
  <mc:AlternateContent xmlns:mc="http://schemas.openxmlformats.org/markup-compatibility/2006" xmlns:p14="http://schemas.microsoft.com/office/powerpoint/2010/main">
    <mc:Choice Requires="p14">
      <p:transition spd="slow" p14:dur="2000" advClick="0" advTm="5000">
        <p14:switch dir="r"/>
      </p:transition>
    </mc:Choice>
    <mc:Fallback xmlns="">
      <p:transition spd="slow" advClick="0" advTm="5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srcRect t="10387" b="10387"/>
          <a:stretch>
            <a:fillRect/>
          </a:stretch>
        </p:blipFill>
        <p:spPr>
          <a:xfrm>
            <a:off x="0" y="0"/>
            <a:ext cx="18288000" cy="10287000"/>
          </a:xfrm>
          <a:prstGeom prst="rect">
            <a:avLst/>
          </a:prstGeom>
        </p:spPr>
      </p:pic>
      <p:sp>
        <p:nvSpPr>
          <p:cNvPr id="6" name="TextBox 6"/>
          <p:cNvSpPr txBox="1"/>
          <p:nvPr/>
        </p:nvSpPr>
        <p:spPr>
          <a:xfrm>
            <a:off x="4351342" y="619199"/>
            <a:ext cx="9585316" cy="948978"/>
          </a:xfrm>
          <a:prstGeom prst="rect">
            <a:avLst/>
          </a:prstGeom>
        </p:spPr>
        <p:txBody>
          <a:bodyPr lIns="0" tIns="0" rIns="0" bIns="0" rtlCol="0" anchor="t">
            <a:spAutoFit/>
          </a:bodyPr>
          <a:lstStyle/>
          <a:p>
            <a:pPr algn="ctr">
              <a:lnSpc>
                <a:spcPts val="7412"/>
              </a:lnSpc>
            </a:pPr>
            <a:r>
              <a:rPr lang="pt-PT" sz="6600" dirty="0">
                <a:latin typeface="Jannah" panose="020B0604020202020204" charset="-78"/>
                <a:cs typeface="Jannah" panose="020B0604020202020204" charset="-78"/>
              </a:rPr>
              <a:t>Cante Alentejano</a:t>
            </a:r>
            <a:endParaRPr lang="en-US" sz="6600" dirty="0">
              <a:solidFill>
                <a:srgbClr val="342418"/>
              </a:solidFill>
              <a:latin typeface="Jannah" panose="020B0604020202020204" charset="-78"/>
              <a:cs typeface="Jannah" panose="020B0604020202020204" charset="-78"/>
            </a:endParaRPr>
          </a:p>
        </p:txBody>
      </p:sp>
      <p:pic>
        <p:nvPicPr>
          <p:cNvPr id="5" name="Imagem 4">
            <a:extLst>
              <a:ext uri="{FF2B5EF4-FFF2-40B4-BE49-F238E27FC236}">
                <a16:creationId xmlns:a16="http://schemas.microsoft.com/office/drawing/2014/main" xmlns="" id="{F4C507FC-9FBB-4A23-0C74-13658301F068}"/>
              </a:ext>
            </a:extLst>
          </p:cNvPr>
          <p:cNvPicPr>
            <a:picLocks noChangeAspect="1"/>
          </p:cNvPicPr>
          <p:nvPr/>
        </p:nvPicPr>
        <p:blipFill>
          <a:blip r:embed="rId4">
            <a:alphaModFix/>
            <a:extLst>
              <a:ext uri="{BEBA8EAE-BF5A-486C-A8C5-ECC9F3942E4B}">
                <a14:imgProps xmlns:a14="http://schemas.microsoft.com/office/drawing/2010/main">
                  <a14:imgLayer r:embed="rId5">
                    <a14:imgEffect>
                      <a14:artisticPhotocopy/>
                    </a14:imgEffect>
                  </a14:imgLayer>
                </a14:imgProps>
              </a:ext>
            </a:extLst>
          </a:blip>
          <a:stretch>
            <a:fillRect/>
          </a:stretch>
        </p:blipFill>
        <p:spPr>
          <a:xfrm>
            <a:off x="10064" y="5032"/>
            <a:ext cx="3289300" cy="1850231"/>
          </a:xfrm>
          <a:prstGeom prst="rect">
            <a:avLst/>
          </a:prstGeom>
        </p:spPr>
      </p:pic>
      <p:sp>
        <p:nvSpPr>
          <p:cNvPr id="7" name="TextBox 7"/>
          <p:cNvSpPr txBox="1"/>
          <p:nvPr/>
        </p:nvSpPr>
        <p:spPr>
          <a:xfrm>
            <a:off x="1828800" y="2212776"/>
            <a:ext cx="12525722" cy="6924973"/>
          </a:xfrm>
          <a:prstGeom prst="rect">
            <a:avLst/>
          </a:prstGeom>
        </p:spPr>
        <p:txBody>
          <a:bodyPr wrap="square" lIns="0" tIns="0" rIns="0" bIns="0" rtlCol="0" anchor="t">
            <a:spAutoFit/>
          </a:bodyPr>
          <a:lstStyle/>
          <a:p>
            <a:pPr algn="just"/>
            <a:r>
              <a:rPr lang="pt-PT" sz="2500" b="0" i="0" dirty="0">
                <a:solidFill>
                  <a:srgbClr val="202122"/>
                </a:solidFill>
                <a:effectLst/>
                <a:latin typeface="Jannah"/>
                <a:cs typeface="Jannah"/>
              </a:rPr>
              <a:t>É um</a:t>
            </a:r>
            <a:r>
              <a:rPr lang="pt-PT" sz="2500" i="0" dirty="0">
                <a:effectLst/>
                <a:latin typeface="Jannah"/>
                <a:cs typeface="Jannah"/>
              </a:rPr>
              <a:t> </a:t>
            </a:r>
            <a:r>
              <a:rPr lang="pt-PT" sz="2500" i="0" strike="noStrike" dirty="0">
                <a:effectLst/>
                <a:latin typeface="Jannah"/>
                <a:cs typeface="Jannah"/>
              </a:rPr>
              <a:t>género musical tradicional</a:t>
            </a:r>
            <a:r>
              <a:rPr lang="pt-PT" sz="2500" i="0" dirty="0">
                <a:effectLst/>
                <a:latin typeface="Jannah"/>
                <a:cs typeface="Jannah"/>
              </a:rPr>
              <a:t> do </a:t>
            </a:r>
            <a:r>
              <a:rPr lang="pt-PT" sz="2500" i="0" strike="noStrike" dirty="0" smtClean="0">
                <a:effectLst/>
                <a:latin typeface="Jannah"/>
                <a:cs typeface="Jannah"/>
              </a:rPr>
              <a:t>Alentejo</a:t>
            </a:r>
            <a:r>
              <a:rPr lang="pt-PT" sz="2500" i="0" dirty="0" smtClean="0">
                <a:effectLst/>
                <a:latin typeface="Jannah"/>
                <a:cs typeface="Jannah"/>
              </a:rPr>
              <a:t>. </a:t>
            </a:r>
            <a:r>
              <a:rPr lang="pt-PT" sz="2500" i="0" dirty="0">
                <a:effectLst/>
                <a:latin typeface="Jannah"/>
                <a:cs typeface="Jannah"/>
              </a:rPr>
              <a:t>O cante nunca foi a única expressão de música tradicional no Alentejo, sendo aliás mais próprio do </a:t>
            </a:r>
            <a:r>
              <a:rPr lang="pt-PT" sz="2500" i="0" strike="noStrike" dirty="0">
                <a:effectLst/>
                <a:latin typeface="Jannah"/>
                <a:cs typeface="Jannah"/>
              </a:rPr>
              <a:t>Baixo Alentejo</a:t>
            </a:r>
            <a:r>
              <a:rPr lang="pt-PT" sz="2500" i="0" dirty="0">
                <a:effectLst/>
                <a:latin typeface="Jannah"/>
                <a:cs typeface="Jannah"/>
              </a:rPr>
              <a:t> que do </a:t>
            </a:r>
            <a:r>
              <a:rPr lang="pt-PT" sz="2500" i="0" strike="noStrike" dirty="0">
                <a:effectLst/>
                <a:latin typeface="Jannah"/>
                <a:cs typeface="Jannah"/>
              </a:rPr>
              <a:t>Alto</a:t>
            </a:r>
            <a:r>
              <a:rPr lang="pt-PT" sz="2500" i="0" dirty="0">
                <a:effectLst/>
                <a:latin typeface="Jannah"/>
                <a:cs typeface="Jannah"/>
              </a:rPr>
              <a:t>. Com o cante coexistiram sempre formas </a:t>
            </a:r>
            <a:r>
              <a:rPr lang="pt-PT" sz="2500" i="0" strike="noStrike" dirty="0">
                <a:effectLst/>
                <a:latin typeface="Jannah"/>
                <a:cs typeface="Jannah"/>
              </a:rPr>
              <a:t>instrumentais</a:t>
            </a:r>
            <a:r>
              <a:rPr lang="pt-PT" sz="2500" i="0" dirty="0">
                <a:effectLst/>
                <a:latin typeface="Jannah"/>
                <a:cs typeface="Jannah"/>
              </a:rPr>
              <a:t> de música com adaptação de </a:t>
            </a:r>
            <a:r>
              <a:rPr lang="pt-PT" sz="2500" i="0" strike="noStrike" dirty="0">
                <a:effectLst/>
                <a:latin typeface="Jannah"/>
                <a:cs typeface="Jannah"/>
              </a:rPr>
              <a:t>peças</a:t>
            </a:r>
            <a:r>
              <a:rPr lang="pt-PT" sz="2500" i="0" dirty="0">
                <a:effectLst/>
                <a:latin typeface="Jannah"/>
                <a:cs typeface="Jannah"/>
              </a:rPr>
              <a:t> entre os géneros.</a:t>
            </a:r>
            <a:endParaRPr lang="pt-PT" dirty="0"/>
          </a:p>
          <a:p>
            <a:pPr algn="just"/>
            <a:r>
              <a:rPr lang="pt-PT" sz="2500" i="0" dirty="0">
                <a:effectLst/>
                <a:latin typeface="Jannah"/>
                <a:cs typeface="Jannah"/>
              </a:rPr>
              <a:t>A 27 de Novembro de 2014, durante a reunião do Comité em </a:t>
            </a:r>
            <a:r>
              <a:rPr lang="pt-PT" sz="2500" i="0" strike="noStrike" dirty="0">
                <a:effectLst/>
                <a:latin typeface="Jannah"/>
                <a:cs typeface="Jannah"/>
              </a:rPr>
              <a:t>Paris</a:t>
            </a:r>
            <a:r>
              <a:rPr lang="pt-PT" sz="2500" i="0" dirty="0">
                <a:effectLst/>
                <a:latin typeface="Jannah"/>
                <a:cs typeface="Jannah"/>
              </a:rPr>
              <a:t>, a </a:t>
            </a:r>
            <a:r>
              <a:rPr lang="pt-PT" sz="2500" i="0" strike="noStrike" dirty="0">
                <a:effectLst/>
                <a:latin typeface="Jannah"/>
                <a:cs typeface="Jannah"/>
              </a:rPr>
              <a:t>UNESCO</a:t>
            </a:r>
            <a:r>
              <a:rPr lang="pt-PT" sz="2500" i="0" dirty="0">
                <a:effectLst/>
                <a:latin typeface="Jannah"/>
                <a:cs typeface="Jannah"/>
              </a:rPr>
              <a:t> considerou o cante alentejano como </a:t>
            </a:r>
            <a:r>
              <a:rPr lang="pt-PT" sz="2500" i="0" strike="noStrike" dirty="0">
                <a:effectLst/>
                <a:latin typeface="Jannah"/>
                <a:cs typeface="Jannah"/>
              </a:rPr>
              <a:t>Património Cultural Imaterial da Humanidade</a:t>
            </a:r>
            <a:r>
              <a:rPr lang="pt-PT" sz="2500" i="0" dirty="0">
                <a:effectLst/>
                <a:latin typeface="Jannah"/>
                <a:cs typeface="Jannah"/>
              </a:rPr>
              <a:t>.</a:t>
            </a:r>
          </a:p>
          <a:p>
            <a:pPr algn="just"/>
            <a:r>
              <a:rPr lang="pt-PT" sz="2500" i="0" dirty="0">
                <a:effectLst/>
                <a:latin typeface="Jannah"/>
                <a:cs typeface="Jannah"/>
              </a:rPr>
              <a:t>É um </a:t>
            </a:r>
            <a:r>
              <a:rPr lang="pt-PT" sz="2500" i="0" strike="noStrike" dirty="0">
                <a:effectLst/>
                <a:latin typeface="Jannah"/>
                <a:cs typeface="Jannah"/>
              </a:rPr>
              <a:t>canto coral</a:t>
            </a:r>
            <a:r>
              <a:rPr lang="pt-PT" sz="2500" i="0" dirty="0">
                <a:effectLst/>
                <a:latin typeface="Jannah"/>
                <a:cs typeface="Jannah"/>
              </a:rPr>
              <a:t>, em que alternam um </a:t>
            </a:r>
            <a:r>
              <a:rPr lang="pt-PT" sz="2500" i="1" dirty="0">
                <a:effectLst/>
                <a:latin typeface="Jannah"/>
                <a:cs typeface="Jannah"/>
              </a:rPr>
              <a:t>ponto</a:t>
            </a:r>
            <a:r>
              <a:rPr lang="pt-PT" sz="2500" i="0" dirty="0">
                <a:effectLst/>
                <a:latin typeface="Jannah"/>
                <a:cs typeface="Jannah"/>
              </a:rPr>
              <a:t> a sós e um coro, havendo um </a:t>
            </a:r>
            <a:r>
              <a:rPr lang="pt-PT" sz="2500" i="1" dirty="0">
                <a:effectLst/>
                <a:latin typeface="Jannah"/>
                <a:cs typeface="Jannah"/>
              </a:rPr>
              <a:t>alto</a:t>
            </a:r>
            <a:r>
              <a:rPr lang="pt-PT" sz="2500" i="0" dirty="0">
                <a:effectLst/>
                <a:latin typeface="Jannah"/>
                <a:cs typeface="Jannah"/>
              </a:rPr>
              <a:t> preenchendo as </a:t>
            </a:r>
            <a:r>
              <a:rPr lang="pt-PT" sz="2500" i="0" strike="noStrike" dirty="0">
                <a:effectLst/>
                <a:latin typeface="Jannah"/>
                <a:cs typeface="Jannah"/>
              </a:rPr>
              <a:t>pausas</a:t>
            </a:r>
            <a:r>
              <a:rPr lang="pt-PT" sz="2500" i="0" dirty="0">
                <a:effectLst/>
                <a:latin typeface="Jannah"/>
                <a:cs typeface="Jannah"/>
              </a:rPr>
              <a:t> e rematando as </a:t>
            </a:r>
            <a:r>
              <a:rPr lang="pt-PT" sz="2500" i="0" strike="noStrike" dirty="0">
                <a:effectLst/>
                <a:latin typeface="Jannah"/>
                <a:cs typeface="Jannah"/>
              </a:rPr>
              <a:t>estrofes</a:t>
            </a:r>
            <a:r>
              <a:rPr lang="pt-PT" sz="2500" i="0" dirty="0">
                <a:effectLst/>
                <a:latin typeface="Jannah"/>
                <a:cs typeface="Jannah"/>
              </a:rPr>
              <a:t>. O canto começa invariavelmente com um </a:t>
            </a:r>
            <a:r>
              <a:rPr lang="pt-PT" sz="2500" i="1" dirty="0">
                <a:effectLst/>
                <a:latin typeface="Jannah"/>
                <a:cs typeface="Jannah"/>
              </a:rPr>
              <a:t>ponto</a:t>
            </a:r>
            <a:r>
              <a:rPr lang="pt-PT" sz="2500" i="0" dirty="0">
                <a:effectLst/>
                <a:latin typeface="Jannah"/>
                <a:cs typeface="Jannah"/>
              </a:rPr>
              <a:t> dando a deixa, cedendo o lugar ao </a:t>
            </a:r>
            <a:r>
              <a:rPr lang="pt-PT" sz="2500" i="1" dirty="0">
                <a:effectLst/>
                <a:latin typeface="Jannah"/>
                <a:cs typeface="Jannah"/>
              </a:rPr>
              <a:t>alto</a:t>
            </a:r>
            <a:r>
              <a:rPr lang="pt-PT" sz="2500" i="0" dirty="0">
                <a:effectLst/>
                <a:latin typeface="Jannah"/>
                <a:cs typeface="Jannah"/>
              </a:rPr>
              <a:t> e logo intervindo o coro em que participam também o </a:t>
            </a:r>
            <a:r>
              <a:rPr lang="pt-PT" sz="2500" i="1" dirty="0">
                <a:effectLst/>
                <a:latin typeface="Jannah"/>
                <a:cs typeface="Jannah"/>
              </a:rPr>
              <a:t>ponto</a:t>
            </a:r>
            <a:r>
              <a:rPr lang="pt-PT" sz="2500" i="0" dirty="0">
                <a:effectLst/>
                <a:latin typeface="Jannah"/>
                <a:cs typeface="Jannah"/>
              </a:rPr>
              <a:t> e o </a:t>
            </a:r>
            <a:r>
              <a:rPr lang="pt-PT" sz="2500" i="1" dirty="0">
                <a:effectLst/>
                <a:latin typeface="Jannah"/>
                <a:cs typeface="Jannah"/>
              </a:rPr>
              <a:t>alto</a:t>
            </a:r>
            <a:r>
              <a:rPr lang="pt-PT" sz="2500" i="0" dirty="0">
                <a:effectLst/>
                <a:latin typeface="Jannah"/>
                <a:cs typeface="Jannah"/>
              </a:rPr>
              <a:t>. Terminadas as estrofes, pode o </a:t>
            </a:r>
            <a:r>
              <a:rPr lang="pt-PT" sz="2500" i="1" dirty="0">
                <a:effectLst/>
                <a:latin typeface="Jannah"/>
                <a:cs typeface="Jannah"/>
              </a:rPr>
              <a:t>ponto</a:t>
            </a:r>
            <a:r>
              <a:rPr lang="pt-PT" sz="2500" i="0" dirty="0">
                <a:effectLst/>
                <a:latin typeface="Jannah"/>
                <a:cs typeface="Jannah"/>
              </a:rPr>
              <a:t> recomeçar com um nova deixa, seguindo-se o mesmo conjunto de estrofes. Este ciclo repete-se o número de vezes que os participantes desejarem. Esta característica repetitiva, assim como o </a:t>
            </a:r>
            <a:r>
              <a:rPr lang="pt-PT" sz="2500" i="0" strike="noStrike" dirty="0">
                <a:effectLst/>
                <a:latin typeface="Jannah"/>
                <a:cs typeface="Jannah"/>
              </a:rPr>
              <a:t>andamento</a:t>
            </a:r>
            <a:r>
              <a:rPr lang="pt-PT" sz="2500" i="0" dirty="0">
                <a:effectLst/>
                <a:latin typeface="Jannah"/>
                <a:cs typeface="Jannah"/>
              </a:rPr>
              <a:t> lento e a abundância de pausas contribuem para a natureza monótona do cante.</a:t>
            </a:r>
          </a:p>
          <a:p>
            <a:pPr algn="just"/>
            <a:r>
              <a:rPr lang="pt-PT" sz="2500" dirty="0">
                <a:solidFill>
                  <a:srgbClr val="202122"/>
                </a:solidFill>
                <a:latin typeface="Jannah"/>
                <a:cs typeface="Jannah"/>
              </a:rPr>
              <a:t>Regra geral </a:t>
            </a:r>
            <a:r>
              <a:rPr lang="pt-PT" sz="2500" dirty="0" smtClean="0">
                <a:solidFill>
                  <a:srgbClr val="202122"/>
                </a:solidFill>
                <a:latin typeface="Jannah"/>
                <a:cs typeface="Jannah"/>
              </a:rPr>
              <a:t>inicia-se </a:t>
            </a:r>
            <a:r>
              <a:rPr lang="pt-PT" sz="2500" dirty="0">
                <a:solidFill>
                  <a:srgbClr val="202122"/>
                </a:solidFill>
                <a:latin typeface="Jannah"/>
                <a:cs typeface="Jannah"/>
              </a:rPr>
              <a:t>dentro dos cafés ou tabernas, sempre acompanhando de vinho ou cerveja </a:t>
            </a:r>
            <a:r>
              <a:rPr lang="pt-PT" sz="2500" dirty="0" smtClean="0">
                <a:solidFill>
                  <a:srgbClr val="202122"/>
                </a:solidFill>
                <a:latin typeface="Jannah"/>
                <a:cs typeface="Jannah"/>
              </a:rPr>
              <a:t>e </a:t>
            </a:r>
            <a:r>
              <a:rPr lang="pt-PT" sz="2500" dirty="0">
                <a:solidFill>
                  <a:srgbClr val="202122"/>
                </a:solidFill>
                <a:latin typeface="Jannah"/>
                <a:cs typeface="Jannah"/>
              </a:rPr>
              <a:t>posteriormente </a:t>
            </a:r>
            <a:r>
              <a:rPr lang="pt-PT" sz="2500" dirty="0" smtClean="0">
                <a:solidFill>
                  <a:srgbClr val="202122"/>
                </a:solidFill>
                <a:latin typeface="Jannah"/>
                <a:cs typeface="Jannah"/>
              </a:rPr>
              <a:t>passando para um </a:t>
            </a:r>
            <a:r>
              <a:rPr lang="pt-PT" sz="2500" dirty="0">
                <a:solidFill>
                  <a:srgbClr val="202122"/>
                </a:solidFill>
                <a:latin typeface="Jannah"/>
                <a:cs typeface="Jannah"/>
              </a:rPr>
              <a:t>palco ou </a:t>
            </a:r>
            <a:r>
              <a:rPr lang="pt-PT" sz="2500" dirty="0" smtClean="0">
                <a:solidFill>
                  <a:srgbClr val="202122"/>
                </a:solidFill>
                <a:latin typeface="Jannah"/>
                <a:cs typeface="Jannah"/>
              </a:rPr>
              <a:t>outro </a:t>
            </a:r>
            <a:r>
              <a:rPr lang="pt-PT" sz="2500" dirty="0">
                <a:solidFill>
                  <a:srgbClr val="202122"/>
                </a:solidFill>
                <a:latin typeface="Jannah"/>
                <a:cs typeface="Jannah"/>
              </a:rPr>
              <a:t>local designado. </a:t>
            </a:r>
            <a:r>
              <a:rPr lang="pt-PT" sz="2500" dirty="0" smtClean="0">
                <a:solidFill>
                  <a:srgbClr val="202122"/>
                </a:solidFill>
                <a:latin typeface="Jannah"/>
                <a:cs typeface="Jannah"/>
              </a:rPr>
              <a:t>Tem uma </a:t>
            </a:r>
            <a:r>
              <a:rPr lang="pt-PT" sz="2500" dirty="0">
                <a:solidFill>
                  <a:srgbClr val="202122"/>
                </a:solidFill>
                <a:latin typeface="Jannah"/>
                <a:cs typeface="Jannah"/>
              </a:rPr>
              <a:t>duração máxima de 72 horas </a:t>
            </a:r>
            <a:r>
              <a:rPr lang="pt-PT" sz="2500" dirty="0" smtClean="0">
                <a:solidFill>
                  <a:srgbClr val="202122"/>
                </a:solidFill>
                <a:latin typeface="Jannah"/>
                <a:cs typeface="Jannah"/>
              </a:rPr>
              <a:t>consecutivas.</a:t>
            </a:r>
            <a:r>
              <a:rPr lang="pt-PT" sz="2500" dirty="0">
                <a:solidFill>
                  <a:srgbClr val="202122"/>
                </a:solidFill>
                <a:latin typeface="Jannah"/>
                <a:cs typeface="Jannah"/>
              </a:rPr>
              <a:t> </a:t>
            </a:r>
            <a:endParaRPr lang="pt-PT" sz="2500" b="0" i="0" dirty="0">
              <a:solidFill>
                <a:srgbClr val="202122"/>
              </a:solidFill>
              <a:effectLst/>
              <a:latin typeface="Jannah" panose="020B0604020202020204" charset="-78"/>
              <a:cs typeface="Jannah" panose="020B0604020202020204" charset="-78"/>
            </a:endParaRPr>
          </a:p>
        </p:txBody>
      </p:sp>
      <p:pic>
        <p:nvPicPr>
          <p:cNvPr id="4" name="Picture 2" descr="Em Aljustrel, o cante e a gastronomia do Alentejo casam mesmo a boa hora |  Beja | PÚBLICO">
            <a:extLst>
              <a:ext uri="{FF2B5EF4-FFF2-40B4-BE49-F238E27FC236}">
                <a16:creationId xmlns:a16="http://schemas.microsoft.com/office/drawing/2014/main" xmlns="" id="{42DF0F67-1F61-3116-B21F-489A6486E56D}"/>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4728312" y="7854658"/>
            <a:ext cx="3643266" cy="243234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8" name="Freeform 3"/>
          <p:cNvSpPr/>
          <p:nvPr/>
        </p:nvSpPr>
        <p:spPr>
          <a:xfrm>
            <a:off x="6534996" y="9715500"/>
            <a:ext cx="5218007" cy="265644"/>
          </a:xfrm>
          <a:custGeom>
            <a:avLst/>
            <a:gdLst/>
            <a:ahLst/>
            <a:cxnLst/>
            <a:rect l="l" t="t" r="r" b="b"/>
            <a:pathLst>
              <a:path w="5218007" h="265644">
                <a:moveTo>
                  <a:pt x="0" y="0"/>
                </a:moveTo>
                <a:lnTo>
                  <a:pt x="5218008" y="0"/>
                </a:lnTo>
                <a:lnTo>
                  <a:pt x="5218008" y="265644"/>
                </a:lnTo>
                <a:lnTo>
                  <a:pt x="0" y="265644"/>
                </a:lnTo>
                <a:lnTo>
                  <a:pt x="0" y="0"/>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pt-PT" dirty="0"/>
          </a:p>
        </p:txBody>
      </p:sp>
      <p:pic>
        <p:nvPicPr>
          <p:cNvPr id="9" name="Multimédia Online 8" title="Grupo Cantares Regionais de Portel e Jorge . António Zambujo . Bubedanas - cante alentejano (letra)">
            <a:hlinkClick r:id="" action="ppaction://media"/>
            <a:extLst>
              <a:ext uri="{FF2B5EF4-FFF2-40B4-BE49-F238E27FC236}">
                <a16:creationId xmlns:a16="http://schemas.microsoft.com/office/drawing/2014/main" xmlns="" id="{3012DAE5-EB01-3E5B-0FD5-007CEDD70435}"/>
              </a:ext>
            </a:extLst>
          </p:cNvPr>
          <p:cNvPicPr>
            <a:picLocks noRot="1" noChangeAspect="1"/>
          </p:cNvPicPr>
          <p:nvPr>
            <a:videoFile r:link="rId1"/>
          </p:nvPr>
        </p:nvPicPr>
        <p:blipFill>
          <a:blip r:embed="rId9"/>
          <a:stretch>
            <a:fillRect/>
          </a:stretch>
        </p:blipFill>
        <p:spPr>
          <a:xfrm>
            <a:off x="15279945" y="376138"/>
            <a:ext cx="2540000" cy="1435100"/>
          </a:xfrm>
          <a:prstGeom prst="rect">
            <a:avLst/>
          </a:prstGeom>
        </p:spPr>
      </p:pic>
    </p:spTree>
    <p:extLst>
      <p:ext uri="{BB962C8B-B14F-4D97-AF65-F5344CB8AC3E}">
        <p14:creationId xmlns:p14="http://schemas.microsoft.com/office/powerpoint/2010/main" val="1964542181"/>
      </p:ext>
    </p:extLst>
  </p:cSld>
  <p:clrMapOvr>
    <a:masterClrMapping/>
  </p:clrMapOvr>
  <mc:AlternateContent xmlns:mc="http://schemas.openxmlformats.org/markup-compatibility/2006" xmlns:p14="http://schemas.microsoft.com/office/powerpoint/2010/main">
    <mc:Choice Requires="p14">
      <p:transition spd="slow" p14:dur="2000" advClick="0" advTm="5000">
        <p14:switch dir="r"/>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9"/>
                </p:tgtEl>
              </p:cMediaNode>
            </p:video>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9"/>
                                        </p:tgtEl>
                                      </p:cBhvr>
                                    </p:cmd>
                                  </p:childTnLst>
                                </p:cTn>
                              </p:par>
                            </p:childTnLst>
                          </p:cTn>
                        </p:par>
                      </p:childTnLst>
                    </p:cTn>
                  </p:par>
                </p:childTnLst>
              </p:cTn>
              <p:nextCondLst>
                <p:cond evt="onClick" delay="0">
                  <p:tgtEl>
                    <p:spTgt spid="9"/>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hlinkClick r:id="rId3"/>
          </p:cNvPr>
          <p:cNvPicPr>
            <a:picLocks noChangeAspect="1"/>
          </p:cNvPicPr>
          <p:nvPr/>
        </p:nvPicPr>
        <p:blipFill>
          <a:blip r:embed="rId4"/>
          <a:srcRect t="10387" b="10387"/>
          <a:stretch>
            <a:fillRect/>
          </a:stretch>
        </p:blipFill>
        <p:spPr>
          <a:xfrm>
            <a:off x="0" y="0"/>
            <a:ext cx="18288000" cy="10287000"/>
          </a:xfrm>
          <a:prstGeom prst="rect">
            <a:avLst/>
          </a:prstGeom>
        </p:spPr>
      </p:pic>
      <p:sp>
        <p:nvSpPr>
          <p:cNvPr id="6" name="TextBox 6"/>
          <p:cNvSpPr txBox="1"/>
          <p:nvPr/>
        </p:nvSpPr>
        <p:spPr>
          <a:xfrm>
            <a:off x="4351342" y="619199"/>
            <a:ext cx="9585316" cy="1049005"/>
          </a:xfrm>
          <a:prstGeom prst="rect">
            <a:avLst/>
          </a:prstGeom>
        </p:spPr>
        <p:txBody>
          <a:bodyPr lIns="0" tIns="0" rIns="0" bIns="0" rtlCol="0" anchor="t">
            <a:spAutoFit/>
          </a:bodyPr>
          <a:lstStyle/>
          <a:p>
            <a:pPr algn="ctr">
              <a:lnSpc>
                <a:spcPts val="7412"/>
              </a:lnSpc>
            </a:pPr>
            <a:r>
              <a:rPr lang="pt-PT" sz="5400" dirty="0">
                <a:latin typeface="Jannah" panose="020B0604020202020204" charset="-78"/>
                <a:cs typeface="Jannah" panose="020B0604020202020204" charset="-78"/>
              </a:rPr>
              <a:t>Fado</a:t>
            </a:r>
            <a:r>
              <a:rPr lang="pt-PT" sz="9600" dirty="0"/>
              <a:t> </a:t>
            </a:r>
            <a:endParaRPr lang="en-US" sz="6600" dirty="0">
              <a:solidFill>
                <a:srgbClr val="342418"/>
              </a:solidFill>
              <a:latin typeface="Jannah" panose="020B0604020202020204" charset="-78"/>
              <a:cs typeface="Jannah" panose="020B0604020202020204" charset="-78"/>
            </a:endParaRPr>
          </a:p>
        </p:txBody>
      </p:sp>
      <p:pic>
        <p:nvPicPr>
          <p:cNvPr id="5" name="Picture 2">
            <a:extLst>
              <a:ext uri="{FF2B5EF4-FFF2-40B4-BE49-F238E27FC236}">
                <a16:creationId xmlns:a16="http://schemas.microsoft.com/office/drawing/2014/main" xmlns="" id="{0A92A673-82B3-E663-8C70-3C529B5B3D74}"/>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7220" y="89414"/>
            <a:ext cx="2777292" cy="185107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7"/>
          <p:cNvSpPr txBox="1"/>
          <p:nvPr/>
        </p:nvSpPr>
        <p:spPr>
          <a:xfrm>
            <a:off x="1828800" y="2212776"/>
            <a:ext cx="12268200" cy="7755969"/>
          </a:xfrm>
          <a:prstGeom prst="rect">
            <a:avLst/>
          </a:prstGeom>
        </p:spPr>
        <p:txBody>
          <a:bodyPr wrap="square" lIns="0" tIns="0" rIns="0" bIns="0" rtlCol="0" anchor="t">
            <a:spAutoFit/>
          </a:bodyPr>
          <a:lstStyle/>
          <a:p>
            <a:pPr algn="just"/>
            <a:r>
              <a:rPr lang="pt-PT" sz="3200" dirty="0">
                <a:latin typeface="Jannah" panose="020B0604020202020204" charset="-78"/>
                <a:cs typeface="Jannah" panose="020B0604020202020204" charset="-78"/>
              </a:rPr>
              <a:t>O Fado foi a primeira expressão artística a ser declarada Património Imaterial da Humanidade em Portugal. </a:t>
            </a:r>
            <a:r>
              <a:rPr lang="pt-PT" sz="3200" dirty="0" smtClean="0">
                <a:latin typeface="Jannah" panose="020B0604020202020204" charset="-78"/>
                <a:cs typeface="Jannah" panose="020B0604020202020204" charset="-78"/>
              </a:rPr>
              <a:t>No </a:t>
            </a:r>
            <a:r>
              <a:rPr lang="pt-PT" sz="3200" dirty="0">
                <a:latin typeface="Jannah" panose="020B0604020202020204" charset="-78"/>
                <a:cs typeface="Jannah" panose="020B0604020202020204" charset="-78"/>
              </a:rPr>
              <a:t>ano de </a:t>
            </a:r>
            <a:r>
              <a:rPr lang="pt-PT" sz="3200" dirty="0" smtClean="0">
                <a:latin typeface="Jannah" panose="020B0604020202020204" charset="-78"/>
                <a:cs typeface="Jannah" panose="020B0604020202020204" charset="-78"/>
              </a:rPr>
              <a:t>2011 foi </a:t>
            </a:r>
            <a:r>
              <a:rPr lang="pt-PT" sz="3200" dirty="0">
                <a:latin typeface="Jannah" panose="020B0604020202020204" charset="-78"/>
                <a:cs typeface="Jannah" panose="020B0604020202020204" charset="-78"/>
              </a:rPr>
              <a:t>elevado ao estatuto de Património Cultural </a:t>
            </a:r>
            <a:r>
              <a:rPr lang="pt-PT" sz="3200" dirty="0" smtClean="0">
                <a:latin typeface="Jannah" panose="020B0604020202020204" charset="-78"/>
                <a:cs typeface="Jannah" panose="020B0604020202020204" charset="-78"/>
              </a:rPr>
              <a:t>Imaterial </a:t>
            </a:r>
            <a:r>
              <a:rPr lang="pt-PT" sz="3200" dirty="0">
                <a:latin typeface="Jannah" panose="020B0604020202020204" charset="-78"/>
                <a:cs typeface="Jannah" panose="020B0604020202020204" charset="-78"/>
              </a:rPr>
              <a:t>da Humanidade pela UNESCO. </a:t>
            </a:r>
          </a:p>
          <a:p>
            <a:pPr algn="just"/>
            <a:endParaRPr lang="pt-PT" sz="3200" dirty="0">
              <a:latin typeface="Jannah" panose="020B0604020202020204" charset="-78"/>
              <a:cs typeface="Jannah" panose="020B0604020202020204" charset="-78"/>
            </a:endParaRPr>
          </a:p>
          <a:p>
            <a:pPr algn="just"/>
            <a:r>
              <a:rPr lang="pt-PT" sz="3200" dirty="0">
                <a:latin typeface="Jannah" panose="020B0604020202020204" charset="-78"/>
                <a:cs typeface="Jannah" panose="020B0604020202020204" charset="-78"/>
              </a:rPr>
              <a:t>O bairro de Alfama, onde nasceu o fado, é um local de tradição em </a:t>
            </a:r>
            <a:r>
              <a:rPr lang="pt-PT" sz="3200" dirty="0" smtClean="0">
                <a:latin typeface="Jannah" panose="020B0604020202020204" charset="-78"/>
                <a:cs typeface="Jannah" panose="020B0604020202020204" charset="-78"/>
              </a:rPr>
              <a:t>Lisboa. </a:t>
            </a:r>
            <a:r>
              <a:rPr lang="pt-PT" sz="3200" dirty="0">
                <a:latin typeface="Jannah" panose="020B0604020202020204" charset="-78"/>
                <a:cs typeface="Jannah" panose="020B0604020202020204" charset="-78"/>
              </a:rPr>
              <a:t>Fica entre dois dos principais símbolos da cidade, o rio Tejo e o castelo de São Jorge, na </a:t>
            </a:r>
            <a:r>
              <a:rPr lang="pt-PT" sz="3200" dirty="0" smtClean="0">
                <a:latin typeface="Jannah" panose="020B0604020202020204" charset="-78"/>
                <a:cs typeface="Jannah" panose="020B0604020202020204" charset="-78"/>
              </a:rPr>
              <a:t>parte alta.</a:t>
            </a:r>
          </a:p>
          <a:p>
            <a:pPr algn="just"/>
            <a:endParaRPr lang="pt-PT" sz="3200" dirty="0">
              <a:latin typeface="Jannah" panose="020B0604020202020204" charset="-78"/>
              <a:cs typeface="Jannah" panose="020B0604020202020204" charset="-78"/>
            </a:endParaRPr>
          </a:p>
          <a:p>
            <a:pPr algn="just"/>
            <a:r>
              <a:rPr lang="pt-PT" sz="3200" b="1" dirty="0" smtClean="0">
                <a:latin typeface="Jannah" panose="020B0604020202020204" charset="-78"/>
                <a:cs typeface="Jannah" panose="020B0604020202020204" charset="-78"/>
              </a:rPr>
              <a:t>A fadista Amália Rodrigues foi </a:t>
            </a:r>
            <a:r>
              <a:rPr lang="pt-PT" sz="3200" b="1" dirty="0">
                <a:latin typeface="Jannah" panose="020B0604020202020204" charset="-78"/>
                <a:cs typeface="Jannah" panose="020B0604020202020204" charset="-78"/>
              </a:rPr>
              <a:t>um ícone da cultura nacional e que levou o </a:t>
            </a:r>
            <a:r>
              <a:rPr lang="pt-PT" sz="3200" b="1" dirty="0" smtClean="0">
                <a:latin typeface="Jannah" panose="020B0604020202020204" charset="-78"/>
                <a:cs typeface="Jannah" panose="020B0604020202020204" charset="-78"/>
              </a:rPr>
              <a:t>nome </a:t>
            </a:r>
            <a:r>
              <a:rPr lang="pt-PT" sz="3200" b="1" dirty="0">
                <a:latin typeface="Jannah" panose="020B0604020202020204" charset="-78"/>
                <a:cs typeface="Jannah" panose="020B0604020202020204" charset="-78"/>
              </a:rPr>
              <a:t>do país, através do Fado, aos quatro cantos do mundo.</a:t>
            </a:r>
            <a:endParaRPr lang="pt-PT" sz="3200" dirty="0">
              <a:latin typeface="Jannah" panose="020B0604020202020204" charset="-78"/>
              <a:cs typeface="Jannah" panose="020B0604020202020204" charset="-78"/>
            </a:endParaRPr>
          </a:p>
          <a:p>
            <a:pPr algn="just"/>
            <a:r>
              <a:rPr lang="pt-PT" sz="3200" dirty="0">
                <a:latin typeface="Jannah" panose="020B0604020202020204" charset="-78"/>
                <a:cs typeface="Jannah" panose="020B0604020202020204" charset="-78"/>
              </a:rPr>
              <a:t>O fado é um estilo musical português, geralmente </a:t>
            </a:r>
            <a:r>
              <a:rPr lang="pt-PT" sz="3200" dirty="0" smtClean="0">
                <a:latin typeface="Jannah" panose="020B0604020202020204" charset="-78"/>
                <a:cs typeface="Jannah" panose="020B0604020202020204" charset="-78"/>
              </a:rPr>
              <a:t>cantado </a:t>
            </a:r>
            <a:r>
              <a:rPr lang="pt-PT" sz="3200" dirty="0">
                <a:latin typeface="Jannah" panose="020B0604020202020204" charset="-78"/>
                <a:cs typeface="Jannah" panose="020B0604020202020204" charset="-78"/>
              </a:rPr>
              <a:t>por uma só pessoa (fadista) e acompanhado por uma guitarra clássica (nos meios fadistas denominada viola) e uma guitarra portuguesa.</a:t>
            </a:r>
          </a:p>
          <a:p>
            <a:pPr algn="just"/>
            <a:endParaRPr lang="pt-PT" sz="2400" b="0" i="0" dirty="0">
              <a:solidFill>
                <a:srgbClr val="202122"/>
              </a:solidFill>
              <a:effectLst/>
              <a:latin typeface="Arial" panose="020B0604020202020204" pitchFamily="34" charset="0"/>
            </a:endParaRPr>
          </a:p>
        </p:txBody>
      </p:sp>
      <p:pic>
        <p:nvPicPr>
          <p:cNvPr id="8" name="Imagem 7">
            <a:extLst>
              <a:ext uri="{FF2B5EF4-FFF2-40B4-BE49-F238E27FC236}">
                <a16:creationId xmlns:a16="http://schemas.microsoft.com/office/drawing/2014/main" xmlns="" id="{A7784937-1E80-52A7-8DFC-58589EB9FDA8}"/>
              </a:ext>
            </a:extLst>
          </p:cNvPr>
          <p:cNvPicPr>
            <a:picLocks noChangeAspect="1"/>
          </p:cNvPicPr>
          <p:nvPr/>
        </p:nvPicPr>
        <p:blipFill>
          <a:blip r:embed="rId6"/>
          <a:stretch>
            <a:fillRect/>
          </a:stretch>
        </p:blipFill>
        <p:spPr>
          <a:xfrm>
            <a:off x="14314118" y="94555"/>
            <a:ext cx="3895386" cy="2542785"/>
          </a:xfrm>
          <a:prstGeom prst="rect">
            <a:avLst/>
          </a:prstGeom>
          <a:ln>
            <a:noFill/>
          </a:ln>
          <a:effectLst>
            <a:softEdge rad="112500"/>
          </a:effectLst>
        </p:spPr>
      </p:pic>
      <p:pic>
        <p:nvPicPr>
          <p:cNvPr id="12" name="Picture 2">
            <a:extLst>
              <a:ext uri="{FF2B5EF4-FFF2-40B4-BE49-F238E27FC236}">
                <a16:creationId xmlns:a16="http://schemas.microsoft.com/office/drawing/2014/main" xmlns="" id="{0BBCCA73-19FD-16EB-AD17-6413A1B15715}"/>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4222929" y="7690710"/>
            <a:ext cx="3895386" cy="259629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Freeform 3"/>
          <p:cNvSpPr/>
          <p:nvPr/>
        </p:nvSpPr>
        <p:spPr>
          <a:xfrm>
            <a:off x="6534996" y="9715500"/>
            <a:ext cx="5218007" cy="265644"/>
          </a:xfrm>
          <a:custGeom>
            <a:avLst/>
            <a:gdLst/>
            <a:ahLst/>
            <a:cxnLst/>
            <a:rect l="l" t="t" r="r" b="b"/>
            <a:pathLst>
              <a:path w="5218007" h="265644">
                <a:moveTo>
                  <a:pt x="0" y="0"/>
                </a:moveTo>
                <a:lnTo>
                  <a:pt x="5218008" y="0"/>
                </a:lnTo>
                <a:lnTo>
                  <a:pt x="5218008" y="265644"/>
                </a:lnTo>
                <a:lnTo>
                  <a:pt x="0" y="265644"/>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txBody>
          <a:bodyPr/>
          <a:lstStyle/>
          <a:p>
            <a:endParaRPr lang="pt-PT" dirty="0"/>
          </a:p>
        </p:txBody>
      </p:sp>
      <p:pic>
        <p:nvPicPr>
          <p:cNvPr id="3" name="Multimédia Online 2" title="Fado português">
            <a:hlinkClick r:id="" action="ppaction://media"/>
            <a:extLst>
              <a:ext uri="{FF2B5EF4-FFF2-40B4-BE49-F238E27FC236}">
                <a16:creationId xmlns:a16="http://schemas.microsoft.com/office/drawing/2014/main" xmlns="" id="{8DC337A3-8B0E-5FC6-C409-F79AB0E842DD}"/>
              </a:ext>
            </a:extLst>
          </p:cNvPr>
          <p:cNvPicPr>
            <a:picLocks noRot="1" noChangeAspect="1"/>
          </p:cNvPicPr>
          <p:nvPr>
            <a:videoFile r:link="rId1"/>
          </p:nvPr>
        </p:nvPicPr>
        <p:blipFill>
          <a:blip r:embed="rId10"/>
          <a:stretch>
            <a:fillRect/>
          </a:stretch>
        </p:blipFill>
        <p:spPr>
          <a:xfrm>
            <a:off x="15392400" y="4991100"/>
            <a:ext cx="2540000" cy="1905000"/>
          </a:xfrm>
          <a:prstGeom prst="rect">
            <a:avLst/>
          </a:prstGeom>
        </p:spPr>
      </p:pic>
    </p:spTree>
    <p:extLst>
      <p:ext uri="{BB962C8B-B14F-4D97-AF65-F5344CB8AC3E}">
        <p14:creationId xmlns:p14="http://schemas.microsoft.com/office/powerpoint/2010/main" val="396092141"/>
      </p:ext>
    </p:extLst>
  </p:cSld>
  <p:clrMapOvr>
    <a:masterClrMapping/>
  </p:clrMapOvr>
  <mc:AlternateContent xmlns:mc="http://schemas.openxmlformats.org/markup-compatibility/2006" xmlns:p14="http://schemas.microsoft.com/office/powerpoint/2010/main">
    <mc:Choice Requires="p14">
      <p:transition spd="slow" p14:dur="2000" advClick="0" advTm="5000">
        <p14:switch dir="r"/>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10387" b="10387"/>
          <a:stretch>
            <a:fillRect/>
          </a:stretch>
        </p:blipFill>
        <p:spPr>
          <a:xfrm>
            <a:off x="0" y="0"/>
            <a:ext cx="18288000" cy="10287000"/>
          </a:xfrm>
          <a:prstGeom prst="rect">
            <a:avLst/>
          </a:prstGeom>
        </p:spPr>
      </p:pic>
      <p:sp>
        <p:nvSpPr>
          <p:cNvPr id="6" name="TextBox 6"/>
          <p:cNvSpPr txBox="1"/>
          <p:nvPr/>
        </p:nvSpPr>
        <p:spPr>
          <a:xfrm>
            <a:off x="1981200" y="495300"/>
            <a:ext cx="13320090" cy="2462213"/>
          </a:xfrm>
          <a:prstGeom prst="rect">
            <a:avLst/>
          </a:prstGeom>
        </p:spPr>
        <p:txBody>
          <a:bodyPr wrap="square" lIns="0" tIns="0" rIns="0" bIns="0" rtlCol="0" anchor="t">
            <a:spAutoFit/>
          </a:bodyPr>
          <a:lstStyle/>
          <a:p>
            <a:pPr algn="ctr"/>
            <a:r>
              <a:rPr lang="pt-PT" sz="3200" b="1" kern="0" dirty="0">
                <a:solidFill>
                  <a:srgbClr val="900201"/>
                </a:solidFill>
                <a:effectLst/>
                <a:latin typeface="Jannah" panose="020B0604020202020204" charset="-78"/>
                <a:ea typeface="Times New Roman" panose="02020603050405020304" pitchFamily="18" charset="0"/>
                <a:cs typeface="Jannah" panose="020B0604020202020204" charset="-78"/>
              </a:rPr>
              <a:t>Denominação: </a:t>
            </a:r>
            <a:r>
              <a:rPr lang="pt-PT" sz="3200" kern="0" dirty="0">
                <a:solidFill>
                  <a:srgbClr val="040404"/>
                </a:solidFill>
                <a:effectLst/>
                <a:latin typeface="Jannah" panose="020B0604020202020204" charset="-78"/>
                <a:ea typeface="Times New Roman" panose="02020603050405020304" pitchFamily="18" charset="0"/>
                <a:cs typeface="Jannah" panose="020B0604020202020204" charset="-78"/>
              </a:rPr>
              <a:t>Festas do Povo de Campo Maior</a:t>
            </a:r>
            <a:br>
              <a:rPr lang="pt-PT" sz="3200" kern="0" dirty="0">
                <a:solidFill>
                  <a:srgbClr val="040404"/>
                </a:solidFill>
                <a:effectLst/>
                <a:latin typeface="Jannah" panose="020B0604020202020204" charset="-78"/>
                <a:ea typeface="Times New Roman" panose="02020603050405020304" pitchFamily="18" charset="0"/>
                <a:cs typeface="Jannah" panose="020B0604020202020204" charset="-78"/>
              </a:rPr>
            </a:br>
            <a:r>
              <a:rPr lang="pt-PT" sz="3200" kern="100" dirty="0">
                <a:solidFill>
                  <a:srgbClr val="040404"/>
                </a:solidFill>
                <a:effectLst/>
                <a:latin typeface="Jannah" panose="020B0604020202020204" charset="-78"/>
                <a:ea typeface="Calibri" panose="020F0502020204030204" pitchFamily="34" charset="0"/>
                <a:cs typeface="Jannah" panose="020B0604020202020204" charset="-78"/>
              </a:rPr>
              <a:t/>
            </a:r>
            <a:br>
              <a:rPr lang="pt-PT" sz="3200" kern="100" dirty="0">
                <a:solidFill>
                  <a:srgbClr val="040404"/>
                </a:solidFill>
                <a:effectLst/>
                <a:latin typeface="Jannah" panose="020B0604020202020204" charset="-78"/>
                <a:ea typeface="Calibri" panose="020F0502020204030204" pitchFamily="34" charset="0"/>
                <a:cs typeface="Jannah" panose="020B0604020202020204" charset="-78"/>
              </a:rPr>
            </a:br>
            <a:r>
              <a:rPr lang="pt-PT" sz="3200" b="1" kern="0" dirty="0">
                <a:solidFill>
                  <a:srgbClr val="900201"/>
                </a:solidFill>
                <a:effectLst/>
                <a:latin typeface="Jannah" panose="020B0604020202020204" charset="-78"/>
                <a:ea typeface="Times New Roman" panose="02020603050405020304" pitchFamily="18" charset="0"/>
                <a:cs typeface="Jannah" panose="020B0604020202020204" charset="-78"/>
              </a:rPr>
              <a:t>Outras denominações: </a:t>
            </a:r>
            <a:r>
              <a:rPr lang="pt-PT" sz="3200" kern="0" dirty="0">
                <a:solidFill>
                  <a:srgbClr val="040404"/>
                </a:solidFill>
                <a:effectLst/>
                <a:latin typeface="Jannah" panose="020B0604020202020204" charset="-78"/>
                <a:ea typeface="Times New Roman" panose="02020603050405020304" pitchFamily="18" charset="0"/>
                <a:cs typeface="Jannah" panose="020B0604020202020204" charset="-78"/>
              </a:rPr>
              <a:t>"Festas das Flores"; "Festas dos Artistas"; "Festas em honra de São João Baptista"; "Festas dos Contrabandistas"</a:t>
            </a:r>
            <a:r>
              <a:rPr lang="pt-PT" sz="3200" kern="100" dirty="0">
                <a:solidFill>
                  <a:srgbClr val="040404"/>
                </a:solidFill>
                <a:effectLst/>
                <a:latin typeface="Jannah" panose="020B0604020202020204" charset="-78"/>
                <a:ea typeface="Calibri" panose="020F0502020204030204" pitchFamily="34" charset="0"/>
                <a:cs typeface="Jannah" panose="020B0604020202020204" charset="-78"/>
              </a:rPr>
              <a:t/>
            </a:r>
            <a:br>
              <a:rPr lang="pt-PT" sz="3200" kern="100" dirty="0">
                <a:solidFill>
                  <a:srgbClr val="040404"/>
                </a:solidFill>
                <a:effectLst/>
                <a:latin typeface="Jannah" panose="020B0604020202020204" charset="-78"/>
                <a:ea typeface="Calibri" panose="020F0502020204030204" pitchFamily="34" charset="0"/>
                <a:cs typeface="Jannah" panose="020B0604020202020204" charset="-78"/>
              </a:rPr>
            </a:br>
            <a:endParaRPr lang="en-US" sz="3200" dirty="0">
              <a:solidFill>
                <a:srgbClr val="342418"/>
              </a:solidFill>
              <a:latin typeface="Jannah" panose="020B0604020202020204" charset="-78"/>
              <a:cs typeface="Jannah" panose="020B0604020202020204" charset="-78"/>
            </a:endParaRPr>
          </a:p>
        </p:txBody>
      </p:sp>
      <p:sp>
        <p:nvSpPr>
          <p:cNvPr id="7" name="TextBox 7"/>
          <p:cNvSpPr txBox="1"/>
          <p:nvPr/>
        </p:nvSpPr>
        <p:spPr>
          <a:xfrm>
            <a:off x="1153939" y="3411829"/>
            <a:ext cx="12525722" cy="4801314"/>
          </a:xfrm>
          <a:prstGeom prst="rect">
            <a:avLst/>
          </a:prstGeom>
        </p:spPr>
        <p:txBody>
          <a:bodyPr wrap="square" lIns="0" tIns="0" rIns="0" bIns="0" rtlCol="0" anchor="t">
            <a:spAutoFit/>
          </a:bodyPr>
          <a:lstStyle/>
          <a:p>
            <a:pPr algn="just"/>
            <a:r>
              <a:rPr lang="pt-PT" sz="2400" kern="0" dirty="0">
                <a:solidFill>
                  <a:srgbClr val="040404"/>
                </a:solidFill>
                <a:effectLst/>
                <a:latin typeface="Jannah"/>
                <a:ea typeface="Times New Roman" panose="02020603050405020304" pitchFamily="18" charset="0"/>
                <a:cs typeface="Jannah"/>
              </a:rPr>
              <a:t>As Festas do Povo constituem uma manifestação popular de ampla participação da comunidade de Campo Maior, que se traduz num conjunto de atributos únicos, em si e na sua conjugação: da soberania da decisão da sua realização, porque as festas ”acontecem quando o povo quer</a:t>
            </a:r>
            <a:r>
              <a:rPr lang="pt-PT" sz="2400" kern="0" dirty="0" smtClean="0">
                <a:solidFill>
                  <a:srgbClr val="040404"/>
                </a:solidFill>
                <a:effectLst/>
                <a:latin typeface="Jannah"/>
                <a:ea typeface="Times New Roman" panose="02020603050405020304" pitchFamily="18" charset="0"/>
                <a:cs typeface="Jannah"/>
              </a:rPr>
              <a:t>”.</a:t>
            </a:r>
          </a:p>
          <a:p>
            <a:pPr algn="just"/>
            <a:endParaRPr lang="pt-PT" sz="2400" kern="0" dirty="0">
              <a:solidFill>
                <a:srgbClr val="040404"/>
              </a:solidFill>
              <a:latin typeface="Jannah"/>
              <a:ea typeface="Times New Roman" panose="02020603050405020304" pitchFamily="18" charset="0"/>
              <a:cs typeface="Jannah"/>
            </a:endParaRPr>
          </a:p>
          <a:p>
            <a:pPr algn="just"/>
            <a:r>
              <a:rPr lang="pt-PT" sz="2400" kern="0" dirty="0" smtClean="0">
                <a:solidFill>
                  <a:srgbClr val="040404"/>
                </a:solidFill>
                <a:effectLst/>
                <a:latin typeface="Jannah"/>
                <a:ea typeface="Times New Roman" panose="02020603050405020304" pitchFamily="18" charset="0"/>
                <a:cs typeface="Jannah"/>
              </a:rPr>
              <a:t>A </a:t>
            </a:r>
            <a:r>
              <a:rPr lang="pt-PT" sz="2400" kern="0" dirty="0">
                <a:solidFill>
                  <a:srgbClr val="040404"/>
                </a:solidFill>
                <a:effectLst/>
                <a:latin typeface="Jannah"/>
                <a:ea typeface="Times New Roman" panose="02020603050405020304" pitchFamily="18" charset="0"/>
                <a:cs typeface="Jannah"/>
              </a:rPr>
              <a:t>sua </a:t>
            </a:r>
            <a:r>
              <a:rPr lang="pt-PT" sz="2400" kern="0" dirty="0" smtClean="0">
                <a:solidFill>
                  <a:srgbClr val="040404"/>
                </a:solidFill>
                <a:effectLst/>
                <a:latin typeface="Jannah"/>
                <a:ea typeface="Times New Roman" panose="02020603050405020304" pitchFamily="18" charset="0"/>
                <a:cs typeface="Jannah"/>
              </a:rPr>
              <a:t>organização, </a:t>
            </a:r>
            <a:r>
              <a:rPr lang="pt-PT" sz="2400" kern="0" dirty="0">
                <a:solidFill>
                  <a:srgbClr val="040404"/>
                </a:solidFill>
                <a:effectLst/>
                <a:latin typeface="Jannah"/>
                <a:ea typeface="Times New Roman" panose="02020603050405020304" pitchFamily="18" charset="0"/>
                <a:cs typeface="Jannah"/>
              </a:rPr>
              <a:t>baseada numa complexa simplicidade a partir de cada rua, unidade socio-espacial que imagina, organiza e prepara a festa e de cuja adesão as </a:t>
            </a:r>
            <a:r>
              <a:rPr lang="pt-PT" sz="2400" kern="0" dirty="0" smtClean="0">
                <a:solidFill>
                  <a:srgbClr val="040404"/>
                </a:solidFill>
                <a:effectLst/>
                <a:latin typeface="Jannah"/>
                <a:ea typeface="Times New Roman" panose="02020603050405020304" pitchFamily="18" charset="0"/>
                <a:cs typeface="Jannah"/>
              </a:rPr>
              <a:t>festas dependem</a:t>
            </a:r>
            <a:r>
              <a:rPr lang="pt-PT" sz="2400" kern="0" dirty="0">
                <a:solidFill>
                  <a:srgbClr val="040404"/>
                </a:solidFill>
                <a:effectLst/>
                <a:latin typeface="Jannah"/>
                <a:ea typeface="Times New Roman" panose="02020603050405020304" pitchFamily="18" charset="0"/>
                <a:cs typeface="Jannah"/>
              </a:rPr>
              <a:t>; ao tempo longo de serões de trabalho em que as mulheres têm uma mobilização preponderante na organização e na </a:t>
            </a:r>
            <a:r>
              <a:rPr lang="pt-PT" sz="2400" kern="0" dirty="0" smtClean="0">
                <a:solidFill>
                  <a:srgbClr val="040404"/>
                </a:solidFill>
                <a:effectLst/>
                <a:latin typeface="Jannah"/>
                <a:ea typeface="Times New Roman" panose="02020603050405020304" pitchFamily="18" charset="0"/>
                <a:cs typeface="Jannah"/>
              </a:rPr>
              <a:t>manufatura </a:t>
            </a:r>
            <a:r>
              <a:rPr lang="pt-PT" sz="2400" kern="0" dirty="0">
                <a:solidFill>
                  <a:srgbClr val="040404"/>
                </a:solidFill>
                <a:effectLst/>
                <a:latin typeface="Jannah"/>
                <a:ea typeface="Times New Roman" panose="02020603050405020304" pitchFamily="18" charset="0"/>
                <a:cs typeface="Jannah"/>
              </a:rPr>
              <a:t>e, finalmente, à transfiguração completa da vila, da noite para o dia, com base na decoração das ruas do centro histórico e áreas adjacentes com milhões de flores de papel com formas, cores e elaborações muito diversas, criando um espaço cénico que arquiteta e edifica uma rua dentro da rua que projeta a cidade ideal, colorida, em festa, de portas abertas e sem distinções sociais</a:t>
            </a:r>
            <a:r>
              <a:rPr lang="pt-PT" sz="2400" kern="0" dirty="0" smtClean="0">
                <a:solidFill>
                  <a:srgbClr val="040404"/>
                </a:solidFill>
                <a:effectLst/>
                <a:latin typeface="Jannah"/>
                <a:ea typeface="Times New Roman" panose="02020603050405020304" pitchFamily="18" charset="0"/>
                <a:cs typeface="Jannah"/>
              </a:rPr>
              <a:t>.</a:t>
            </a:r>
            <a:endParaRPr lang="pt-PT" sz="3600" b="0" i="0" dirty="0">
              <a:solidFill>
                <a:srgbClr val="202122"/>
              </a:solidFill>
              <a:effectLst/>
              <a:latin typeface="Jannah" panose="020B0604020202020204" charset="-78"/>
              <a:cs typeface="Jannah" panose="020B0604020202020204" charset="-78"/>
            </a:endParaRPr>
          </a:p>
        </p:txBody>
      </p:sp>
      <p:pic>
        <p:nvPicPr>
          <p:cNvPr id="3" name="Picture 2">
            <a:extLst>
              <a:ext uri="{FF2B5EF4-FFF2-40B4-BE49-F238E27FC236}">
                <a16:creationId xmlns:a16="http://schemas.microsoft.com/office/drawing/2014/main" xmlns="" id="{D31956CA-69C7-A4E6-75F7-27F37EBB4D3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833600" y="5184484"/>
            <a:ext cx="3292822" cy="4955753"/>
          </a:xfrm>
          <a:prstGeom prst="rect">
            <a:avLst/>
          </a:prstGeom>
          <a:noFill/>
          <a:extLst>
            <a:ext uri="{909E8E84-426E-40DD-AFC4-6F175D3DCCD1}">
              <a14:hiddenFill xmlns:a14="http://schemas.microsoft.com/office/drawing/2010/main">
                <a:solidFill>
                  <a:srgbClr val="FFFFFF"/>
                </a:solidFill>
              </a14:hiddenFill>
            </a:ext>
          </a:extLst>
        </p:spPr>
      </p:pic>
      <p:sp>
        <p:nvSpPr>
          <p:cNvPr id="8" name="Freeform 3"/>
          <p:cNvSpPr/>
          <p:nvPr/>
        </p:nvSpPr>
        <p:spPr>
          <a:xfrm>
            <a:off x="6534996" y="9715500"/>
            <a:ext cx="5218007" cy="265644"/>
          </a:xfrm>
          <a:custGeom>
            <a:avLst/>
            <a:gdLst/>
            <a:ahLst/>
            <a:cxnLst/>
            <a:rect l="l" t="t" r="r" b="b"/>
            <a:pathLst>
              <a:path w="5218007" h="265644">
                <a:moveTo>
                  <a:pt x="0" y="0"/>
                </a:moveTo>
                <a:lnTo>
                  <a:pt x="5218008" y="0"/>
                </a:lnTo>
                <a:lnTo>
                  <a:pt x="5218008" y="265644"/>
                </a:lnTo>
                <a:lnTo>
                  <a:pt x="0" y="265644"/>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txBody>
          <a:bodyPr/>
          <a:lstStyle/>
          <a:p>
            <a:endParaRPr lang="pt-PT" dirty="0"/>
          </a:p>
        </p:txBody>
      </p:sp>
    </p:spTree>
    <p:extLst>
      <p:ext uri="{BB962C8B-B14F-4D97-AF65-F5344CB8AC3E}">
        <p14:creationId xmlns:p14="http://schemas.microsoft.com/office/powerpoint/2010/main" val="3772574105"/>
      </p:ext>
    </p:extLst>
  </p:cSld>
  <p:clrMapOvr>
    <a:masterClrMapping/>
  </p:clrMapOvr>
  <mc:AlternateContent xmlns:mc="http://schemas.openxmlformats.org/markup-compatibility/2006" xmlns:p14="http://schemas.microsoft.com/office/powerpoint/2010/main">
    <mc:Choice Requires="p14">
      <p:transition spd="slow" p14:dur="2000" advClick="0" advTm="5000">
        <p14:switch dir="r"/>
      </p:transition>
    </mc:Choice>
    <mc:Fallback xmlns="">
      <p:transition spd="slow" advClick="0" advTm="5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10387" b="10387"/>
          <a:stretch>
            <a:fillRect/>
          </a:stretch>
        </p:blipFill>
        <p:spPr>
          <a:xfrm>
            <a:off x="0" y="-119008"/>
            <a:ext cx="18288000" cy="10406008"/>
          </a:xfrm>
          <a:prstGeom prst="rect">
            <a:avLst/>
          </a:prstGeom>
        </p:spPr>
      </p:pic>
      <p:sp>
        <p:nvSpPr>
          <p:cNvPr id="6" name="Freeform 6"/>
          <p:cNvSpPr/>
          <p:nvPr/>
        </p:nvSpPr>
        <p:spPr>
          <a:xfrm>
            <a:off x="7203452" y="7055255"/>
            <a:ext cx="3423896" cy="174307"/>
          </a:xfrm>
          <a:custGeom>
            <a:avLst/>
            <a:gdLst/>
            <a:ahLst/>
            <a:cxnLst/>
            <a:rect l="l" t="t" r="r" b="b"/>
            <a:pathLst>
              <a:path w="3423896" h="174307">
                <a:moveTo>
                  <a:pt x="0" y="0"/>
                </a:moveTo>
                <a:lnTo>
                  <a:pt x="3423896" y="0"/>
                </a:lnTo>
                <a:lnTo>
                  <a:pt x="3423896" y="174307"/>
                </a:lnTo>
                <a:lnTo>
                  <a:pt x="0" y="174307"/>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sp>
      <p:sp>
        <p:nvSpPr>
          <p:cNvPr id="9" name="TextBox 9"/>
          <p:cNvSpPr txBox="1"/>
          <p:nvPr/>
        </p:nvSpPr>
        <p:spPr>
          <a:xfrm>
            <a:off x="1600200" y="1104900"/>
            <a:ext cx="15392400" cy="8309967"/>
          </a:xfrm>
          <a:prstGeom prst="rect">
            <a:avLst/>
          </a:prstGeom>
        </p:spPr>
        <p:txBody>
          <a:bodyPr wrap="square" lIns="0" tIns="0" rIns="0" bIns="0" rtlCol="0" anchor="t">
            <a:spAutoFit/>
          </a:bodyPr>
          <a:lstStyle/>
          <a:p>
            <a:pPr algn="just"/>
            <a:r>
              <a:rPr lang="pt-PT" sz="3600" dirty="0">
                <a:solidFill>
                  <a:schemeClr val="bg1"/>
                </a:solidFill>
              </a:rPr>
              <a:t>O Património </a:t>
            </a:r>
            <a:r>
              <a:rPr lang="pt-PT" sz="3600" dirty="0" smtClean="0">
                <a:solidFill>
                  <a:schemeClr val="bg1"/>
                </a:solidFill>
              </a:rPr>
              <a:t>Comum da </a:t>
            </a:r>
            <a:r>
              <a:rPr lang="pt-PT" sz="3600" dirty="0">
                <a:solidFill>
                  <a:schemeClr val="bg1"/>
                </a:solidFill>
              </a:rPr>
              <a:t>Humanidade aqui </a:t>
            </a:r>
            <a:r>
              <a:rPr lang="pt-PT" sz="3600" dirty="0" smtClean="0">
                <a:solidFill>
                  <a:schemeClr val="bg1"/>
                </a:solidFill>
              </a:rPr>
              <a:t>apresentado nas três variantes existentes </a:t>
            </a:r>
            <a:r>
              <a:rPr lang="pt-PT" sz="3600" dirty="0">
                <a:solidFill>
                  <a:schemeClr val="bg1"/>
                </a:solidFill>
              </a:rPr>
              <a:t>por todo o Mundo, </a:t>
            </a:r>
            <a:r>
              <a:rPr lang="pt-PT" sz="3600" dirty="0" smtClean="0">
                <a:solidFill>
                  <a:schemeClr val="bg1"/>
                </a:solidFill>
              </a:rPr>
              <a:t>merece </a:t>
            </a:r>
            <a:r>
              <a:rPr lang="pt-PT" sz="3600" dirty="0">
                <a:solidFill>
                  <a:schemeClr val="bg1"/>
                </a:solidFill>
              </a:rPr>
              <a:t>ser </a:t>
            </a:r>
            <a:r>
              <a:rPr lang="pt-PT" sz="3600" dirty="0" smtClean="0">
                <a:solidFill>
                  <a:schemeClr val="bg1"/>
                </a:solidFill>
              </a:rPr>
              <a:t>preservado, </a:t>
            </a:r>
            <a:r>
              <a:rPr lang="pt-PT" sz="3600" dirty="0">
                <a:solidFill>
                  <a:schemeClr val="bg1"/>
                </a:solidFill>
              </a:rPr>
              <a:t>uma vez que </a:t>
            </a:r>
            <a:r>
              <a:rPr lang="pt-PT" sz="3600" dirty="0" smtClean="0">
                <a:solidFill>
                  <a:schemeClr val="bg1"/>
                </a:solidFill>
              </a:rPr>
              <a:t>constitui marca relevante e </a:t>
            </a:r>
            <a:r>
              <a:rPr lang="pt-PT" sz="3600" dirty="0">
                <a:solidFill>
                  <a:schemeClr val="bg1"/>
                </a:solidFill>
              </a:rPr>
              <a:t>legado da </a:t>
            </a:r>
            <a:r>
              <a:rPr lang="pt-PT" sz="3600" dirty="0" smtClean="0">
                <a:solidFill>
                  <a:schemeClr val="bg1"/>
                </a:solidFill>
              </a:rPr>
              <a:t>Humanidade.</a:t>
            </a:r>
          </a:p>
          <a:p>
            <a:pPr algn="just"/>
            <a:endParaRPr lang="pt-PT" sz="3600" dirty="0">
              <a:solidFill>
                <a:schemeClr val="bg1"/>
              </a:solidFill>
            </a:endParaRPr>
          </a:p>
          <a:p>
            <a:pPr algn="just"/>
            <a:r>
              <a:rPr lang="pt-PT" sz="3600" dirty="0">
                <a:solidFill>
                  <a:schemeClr val="bg1"/>
                </a:solidFill>
              </a:rPr>
              <a:t>Tal como as </a:t>
            </a:r>
            <a:r>
              <a:rPr lang="pt-PT" sz="3600" dirty="0" smtClean="0">
                <a:solidFill>
                  <a:schemeClr val="bg1"/>
                </a:solidFill>
              </a:rPr>
              <a:t>antigas, as </a:t>
            </a:r>
            <a:r>
              <a:rPr lang="pt-PT" sz="3600" dirty="0">
                <a:solidFill>
                  <a:schemeClr val="bg1"/>
                </a:solidFill>
              </a:rPr>
              <a:t>presentes gerações, têm aprendido os costumes/tradições dos nossos </a:t>
            </a:r>
            <a:r>
              <a:rPr lang="pt-PT" sz="3600" dirty="0" smtClean="0">
                <a:solidFill>
                  <a:schemeClr val="bg1"/>
                </a:solidFill>
              </a:rPr>
              <a:t>antepassados. Através </a:t>
            </a:r>
            <a:r>
              <a:rPr lang="pt-PT" sz="3600" dirty="0">
                <a:solidFill>
                  <a:schemeClr val="bg1"/>
                </a:solidFill>
              </a:rPr>
              <a:t>de registos, </a:t>
            </a:r>
            <a:r>
              <a:rPr lang="pt-PT" sz="3600" dirty="0" smtClean="0">
                <a:solidFill>
                  <a:schemeClr val="bg1"/>
                </a:solidFill>
              </a:rPr>
              <a:t>é possível referir que, entre os mais conhecidos e mais antigos se encontram as </a:t>
            </a:r>
            <a:r>
              <a:rPr lang="pt-PT" sz="3600" dirty="0">
                <a:solidFill>
                  <a:schemeClr val="bg1"/>
                </a:solidFill>
              </a:rPr>
              <a:t>pinturas </a:t>
            </a:r>
            <a:r>
              <a:rPr lang="pt-PT" sz="3600" dirty="0" smtClean="0">
                <a:solidFill>
                  <a:schemeClr val="bg1"/>
                </a:solidFill>
              </a:rPr>
              <a:t>rupestres.</a:t>
            </a:r>
          </a:p>
          <a:p>
            <a:pPr algn="just"/>
            <a:endParaRPr lang="pt-PT" sz="3600" dirty="0">
              <a:solidFill>
                <a:schemeClr val="bg1"/>
              </a:solidFill>
            </a:endParaRPr>
          </a:p>
          <a:p>
            <a:pPr algn="just"/>
            <a:r>
              <a:rPr lang="pt-PT" sz="3600" dirty="0" smtClean="0">
                <a:solidFill>
                  <a:schemeClr val="bg1"/>
                </a:solidFill>
              </a:rPr>
              <a:t>A evolução tecnológica tem permitido catalogar e armazenar estes registos através de fotografias, </a:t>
            </a:r>
            <a:r>
              <a:rPr lang="pt-PT" sz="3600" dirty="0">
                <a:solidFill>
                  <a:schemeClr val="bg1"/>
                </a:solidFill>
              </a:rPr>
              <a:t>mapas, filmes e </a:t>
            </a:r>
            <a:r>
              <a:rPr lang="pt-PT" sz="3600" dirty="0" smtClean="0">
                <a:solidFill>
                  <a:schemeClr val="bg1"/>
                </a:solidFill>
              </a:rPr>
              <a:t>variadíssimas </a:t>
            </a:r>
            <a:r>
              <a:rPr lang="pt-PT" sz="3600" dirty="0">
                <a:solidFill>
                  <a:schemeClr val="bg1"/>
                </a:solidFill>
              </a:rPr>
              <a:t>formas de arte como por </a:t>
            </a:r>
            <a:r>
              <a:rPr lang="pt-PT" sz="3600" dirty="0" smtClean="0">
                <a:solidFill>
                  <a:schemeClr val="bg1"/>
                </a:solidFill>
              </a:rPr>
              <a:t>exemplo a </a:t>
            </a:r>
            <a:r>
              <a:rPr lang="pt-PT" sz="3600" dirty="0">
                <a:solidFill>
                  <a:schemeClr val="bg1"/>
                </a:solidFill>
              </a:rPr>
              <a:t>pintura, </a:t>
            </a:r>
            <a:r>
              <a:rPr lang="pt-PT" sz="3600" dirty="0" smtClean="0">
                <a:solidFill>
                  <a:schemeClr val="bg1"/>
                </a:solidFill>
              </a:rPr>
              <a:t>a escrita </a:t>
            </a:r>
            <a:r>
              <a:rPr lang="pt-PT" sz="3600" dirty="0">
                <a:solidFill>
                  <a:schemeClr val="bg1"/>
                </a:solidFill>
              </a:rPr>
              <a:t>e até mesmo </a:t>
            </a:r>
            <a:r>
              <a:rPr lang="pt-PT" sz="3600" dirty="0" smtClean="0">
                <a:solidFill>
                  <a:schemeClr val="bg1"/>
                </a:solidFill>
              </a:rPr>
              <a:t>o teatro.</a:t>
            </a:r>
          </a:p>
          <a:p>
            <a:pPr algn="just"/>
            <a:endParaRPr lang="pt-PT" sz="3600" dirty="0">
              <a:solidFill>
                <a:schemeClr val="bg1"/>
              </a:solidFill>
            </a:endParaRPr>
          </a:p>
          <a:p>
            <a:pPr algn="just"/>
            <a:r>
              <a:rPr lang="pt-PT" sz="3600" dirty="0" smtClean="0">
                <a:solidFill>
                  <a:schemeClr val="bg1"/>
                </a:solidFill>
              </a:rPr>
              <a:t>As </a:t>
            </a:r>
            <a:r>
              <a:rPr lang="pt-PT" sz="3600" dirty="0">
                <a:solidFill>
                  <a:schemeClr val="bg1"/>
                </a:solidFill>
              </a:rPr>
              <a:t>futuras </a:t>
            </a:r>
            <a:r>
              <a:rPr lang="pt-PT" sz="3600" dirty="0" smtClean="0">
                <a:solidFill>
                  <a:schemeClr val="bg1"/>
                </a:solidFill>
              </a:rPr>
              <a:t>gerações </a:t>
            </a:r>
            <a:r>
              <a:rPr lang="pt-PT" sz="3600" dirty="0">
                <a:solidFill>
                  <a:schemeClr val="bg1"/>
                </a:solidFill>
              </a:rPr>
              <a:t>podem também aprender com todo um legado considerado pela UNESCO, </a:t>
            </a:r>
            <a:r>
              <a:rPr lang="pt-PT" sz="3600" dirty="0" smtClean="0">
                <a:solidFill>
                  <a:schemeClr val="bg1"/>
                </a:solidFill>
              </a:rPr>
              <a:t>Património Comum da Humanidade</a:t>
            </a:r>
            <a:r>
              <a:rPr lang="pt-PT" sz="3600" dirty="0">
                <a:solidFill>
                  <a:schemeClr val="bg1"/>
                </a:solidFill>
              </a:rPr>
              <a:t>, rico em conhecimento, cultura e tradição digna de manter e não esquecer.</a:t>
            </a:r>
          </a:p>
        </p:txBody>
      </p:sp>
      <p:sp>
        <p:nvSpPr>
          <p:cNvPr id="4" name="AutoShape 2" descr="Escola Secundária de Gago Coutinho em Alverca - Home | Faceboo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PT"/>
          </a:p>
        </p:txBody>
      </p:sp>
      <p:sp>
        <p:nvSpPr>
          <p:cNvPr id="5" name="AutoShape 4" descr="Escola Secundária de Gago Coutinho em Alverca - Home | Faceboo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PT"/>
          </a:p>
        </p:txBody>
      </p:sp>
    </p:spTree>
    <p:extLst>
      <p:ext uri="{BB962C8B-B14F-4D97-AF65-F5344CB8AC3E}">
        <p14:creationId xmlns:p14="http://schemas.microsoft.com/office/powerpoint/2010/main" val="2155522125"/>
      </p:ext>
    </p:extLst>
  </p:cSld>
  <p:clrMapOvr>
    <a:masterClrMapping/>
  </p:clrMapOvr>
  <mc:AlternateContent xmlns:mc="http://schemas.openxmlformats.org/markup-compatibility/2006" xmlns:p14="http://schemas.microsoft.com/office/powerpoint/2010/main">
    <mc:Choice Requires="p14">
      <p:transition spd="slow" p14:dur="2000" advClick="0" advTm="5000">
        <p14:switch dir="r"/>
      </p:transition>
    </mc:Choice>
    <mc:Fallback xmlns="">
      <p:transition spd="slow" advClick="0" advTm="5000">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308</TotalTime>
  <Words>1981</Words>
  <Application>Microsoft Office PowerPoint</Application>
  <PresentationFormat>Personalizados</PresentationFormat>
  <Paragraphs>183</Paragraphs>
  <Slides>23</Slides>
  <Notes>3</Notes>
  <HiddenSlides>0</HiddenSlides>
  <MMClips>2</MMClips>
  <ScaleCrop>false</ScaleCrop>
  <HeadingPairs>
    <vt:vector size="6" baseType="variant">
      <vt:variant>
        <vt:lpstr>Tipos de letra usados</vt:lpstr>
      </vt:variant>
      <vt:variant>
        <vt:i4>6</vt:i4>
      </vt:variant>
      <vt:variant>
        <vt:lpstr>Tema</vt:lpstr>
      </vt:variant>
      <vt:variant>
        <vt:i4>1</vt:i4>
      </vt:variant>
      <vt:variant>
        <vt:lpstr>Títulos dos diapositivos</vt:lpstr>
      </vt:variant>
      <vt:variant>
        <vt:i4>23</vt:i4>
      </vt:variant>
    </vt:vector>
  </HeadingPairs>
  <TitlesOfParts>
    <vt:vector size="30" baseType="lpstr">
      <vt:lpstr>Arial</vt:lpstr>
      <vt:lpstr>Calibri</vt:lpstr>
      <vt:lpstr>Jannah</vt:lpstr>
      <vt:lpstr>Jannah Medium</vt:lpstr>
      <vt:lpstr>Wingdings</vt:lpstr>
      <vt:lpstr>Times New Roman</vt:lpstr>
      <vt:lpstr>Office Theme</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Margarete Alexandra Carvalho Ferreira</dc:creator>
  <cp:lastModifiedBy>Mário Pais</cp:lastModifiedBy>
  <cp:revision>310</cp:revision>
  <dcterms:created xsi:type="dcterms:W3CDTF">2006-08-16T00:00:00Z</dcterms:created>
  <dcterms:modified xsi:type="dcterms:W3CDTF">2023-07-14T16:10:00Z</dcterms:modified>
  <dc:identifier>DAFn126LO0A</dc:identifier>
</cp:coreProperties>
</file>